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313" r:id="rId4"/>
    <p:sldId id="382" r:id="rId5"/>
    <p:sldId id="383" r:id="rId6"/>
    <p:sldId id="381" r:id="rId7"/>
    <p:sldId id="377" r:id="rId8"/>
    <p:sldId id="378" r:id="rId9"/>
    <p:sldId id="379" r:id="rId10"/>
    <p:sldId id="364" r:id="rId11"/>
    <p:sldId id="375" r:id="rId12"/>
    <p:sldId id="372" r:id="rId13"/>
    <p:sldId id="373" r:id="rId14"/>
    <p:sldId id="374" r:id="rId15"/>
    <p:sldId id="371" r:id="rId16"/>
    <p:sldId id="331" r:id="rId17"/>
    <p:sldId id="370" r:id="rId18"/>
    <p:sldId id="365" r:id="rId19"/>
    <p:sldId id="368" r:id="rId20"/>
    <p:sldId id="376" r:id="rId21"/>
    <p:sldId id="347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nathan Gifford" initials="JLG" lastIdx="13" clrIdx="0"/>
  <p:cmAuthor id="1" name="Nobuhiko Daito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21" autoAdjust="0"/>
    <p:restoredTop sz="88566" autoAdjust="0"/>
  </p:normalViewPr>
  <p:slideViewPr>
    <p:cSldViewPr>
      <p:cViewPr varScale="1">
        <p:scale>
          <a:sx n="115" d="100"/>
          <a:sy n="115" d="100"/>
        </p:scale>
        <p:origin x="-1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022" y="-10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sardoabf\Documents\GMU_PhD\GRA-GMU\GRA%20-%20Summer%202013\GRA%20-%20Gifford\P3%20renegotiation\DATA%20P3%20-%20population%20-PWF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Summary!$C$18</c:f>
              <c:strCache>
                <c:ptCount val="1"/>
                <c:pt idx="0">
                  <c:v>P3 financial close</c:v>
                </c:pt>
              </c:strCache>
            </c:strRef>
          </c:tx>
          <c:cat>
            <c:numRef>
              <c:f>Summary!$B$19:$B$40</c:f>
              <c:numCache>
                <c:formatCode>General</c:formatCode>
                <c:ptCount val="22"/>
                <c:pt idx="0">
                  <c:v>1993.0</c:v>
                </c:pt>
                <c:pt idx="1">
                  <c:v>1994.0</c:v>
                </c:pt>
                <c:pt idx="2">
                  <c:v>1995.0</c:v>
                </c:pt>
                <c:pt idx="3">
                  <c:v>1996.0</c:v>
                </c:pt>
                <c:pt idx="4">
                  <c:v>1997.0</c:v>
                </c:pt>
                <c:pt idx="5">
                  <c:v>1998.0</c:v>
                </c:pt>
                <c:pt idx="6">
                  <c:v>1999.0</c:v>
                </c:pt>
                <c:pt idx="7">
                  <c:v>2000.0</c:v>
                </c:pt>
                <c:pt idx="8">
                  <c:v>2001.0</c:v>
                </c:pt>
                <c:pt idx="9">
                  <c:v>2002.0</c:v>
                </c:pt>
                <c:pt idx="10">
                  <c:v>2003.0</c:v>
                </c:pt>
                <c:pt idx="11">
                  <c:v>2004.0</c:v>
                </c:pt>
                <c:pt idx="12">
                  <c:v>2005.0</c:v>
                </c:pt>
                <c:pt idx="13">
                  <c:v>2006.0</c:v>
                </c:pt>
                <c:pt idx="14">
                  <c:v>2007.0</c:v>
                </c:pt>
                <c:pt idx="15">
                  <c:v>2008.0</c:v>
                </c:pt>
                <c:pt idx="16">
                  <c:v>2009.0</c:v>
                </c:pt>
                <c:pt idx="17">
                  <c:v>2010.0</c:v>
                </c:pt>
                <c:pt idx="18">
                  <c:v>2011.0</c:v>
                </c:pt>
                <c:pt idx="19">
                  <c:v>2012.0</c:v>
                </c:pt>
                <c:pt idx="20">
                  <c:v>2013.0</c:v>
                </c:pt>
                <c:pt idx="21">
                  <c:v>2014.0</c:v>
                </c:pt>
              </c:numCache>
            </c:numRef>
          </c:cat>
          <c:val>
            <c:numRef>
              <c:f>Summary!$C$19:$C$40</c:f>
              <c:numCache>
                <c:formatCode>General</c:formatCode>
                <c:ptCount val="22"/>
                <c:pt idx="0">
                  <c:v>2.0</c:v>
                </c:pt>
                <c:pt idx="1">
                  <c:v>3.0</c:v>
                </c:pt>
                <c:pt idx="2">
                  <c:v>3.0</c:v>
                </c:pt>
                <c:pt idx="3">
                  <c:v>3.0</c:v>
                </c:pt>
                <c:pt idx="4">
                  <c:v>3.0</c:v>
                </c:pt>
                <c:pt idx="5">
                  <c:v>6.0</c:v>
                </c:pt>
                <c:pt idx="6">
                  <c:v>7.0</c:v>
                </c:pt>
                <c:pt idx="7">
                  <c:v>9.0</c:v>
                </c:pt>
                <c:pt idx="8">
                  <c:v>10.0</c:v>
                </c:pt>
                <c:pt idx="9">
                  <c:v>10.0</c:v>
                </c:pt>
                <c:pt idx="10">
                  <c:v>11.0</c:v>
                </c:pt>
                <c:pt idx="11">
                  <c:v>11.0</c:v>
                </c:pt>
                <c:pt idx="12">
                  <c:v>11.0</c:v>
                </c:pt>
                <c:pt idx="13">
                  <c:v>13.0</c:v>
                </c:pt>
                <c:pt idx="14">
                  <c:v>18.0</c:v>
                </c:pt>
                <c:pt idx="15">
                  <c:v>23.0</c:v>
                </c:pt>
                <c:pt idx="16">
                  <c:v>28.0</c:v>
                </c:pt>
                <c:pt idx="17">
                  <c:v>30.0</c:v>
                </c:pt>
                <c:pt idx="18">
                  <c:v>32.0</c:v>
                </c:pt>
                <c:pt idx="19">
                  <c:v>36.0</c:v>
                </c:pt>
                <c:pt idx="20">
                  <c:v>40.0</c:v>
                </c:pt>
                <c:pt idx="21">
                  <c:v>44.0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Summary!$D$18</c:f>
              <c:strCache>
                <c:ptCount val="1"/>
                <c:pt idx="0">
                  <c:v>P3 financial close with RDBB</c:v>
                </c:pt>
              </c:strCache>
            </c:strRef>
          </c:tx>
          <c:cat>
            <c:numRef>
              <c:f>Summary!$B$19:$B$40</c:f>
              <c:numCache>
                <c:formatCode>General</c:formatCode>
                <c:ptCount val="22"/>
                <c:pt idx="0">
                  <c:v>1993.0</c:v>
                </c:pt>
                <c:pt idx="1">
                  <c:v>1994.0</c:v>
                </c:pt>
                <c:pt idx="2">
                  <c:v>1995.0</c:v>
                </c:pt>
                <c:pt idx="3">
                  <c:v>1996.0</c:v>
                </c:pt>
                <c:pt idx="4">
                  <c:v>1997.0</c:v>
                </c:pt>
                <c:pt idx="5">
                  <c:v>1998.0</c:v>
                </c:pt>
                <c:pt idx="6">
                  <c:v>1999.0</c:v>
                </c:pt>
                <c:pt idx="7">
                  <c:v>2000.0</c:v>
                </c:pt>
                <c:pt idx="8">
                  <c:v>2001.0</c:v>
                </c:pt>
                <c:pt idx="9">
                  <c:v>2002.0</c:v>
                </c:pt>
                <c:pt idx="10">
                  <c:v>2003.0</c:v>
                </c:pt>
                <c:pt idx="11">
                  <c:v>2004.0</c:v>
                </c:pt>
                <c:pt idx="12">
                  <c:v>2005.0</c:v>
                </c:pt>
                <c:pt idx="13">
                  <c:v>2006.0</c:v>
                </c:pt>
                <c:pt idx="14">
                  <c:v>2007.0</c:v>
                </c:pt>
                <c:pt idx="15">
                  <c:v>2008.0</c:v>
                </c:pt>
                <c:pt idx="16">
                  <c:v>2009.0</c:v>
                </c:pt>
                <c:pt idx="17">
                  <c:v>2010.0</c:v>
                </c:pt>
                <c:pt idx="18">
                  <c:v>2011.0</c:v>
                </c:pt>
                <c:pt idx="19">
                  <c:v>2012.0</c:v>
                </c:pt>
                <c:pt idx="20">
                  <c:v>2013.0</c:v>
                </c:pt>
                <c:pt idx="21">
                  <c:v>2014.0</c:v>
                </c:pt>
              </c:numCache>
            </c:numRef>
          </c:cat>
          <c:val>
            <c:numRef>
              <c:f>Summary!$D$19:$D$40</c:f>
              <c:numCache>
                <c:formatCode>General</c:formatCode>
                <c:ptCount val="22"/>
                <c:pt idx="0">
                  <c:v>2.0</c:v>
                </c:pt>
                <c:pt idx="1">
                  <c:v>2.0</c:v>
                </c:pt>
                <c:pt idx="2">
                  <c:v>2.0</c:v>
                </c:pt>
                <c:pt idx="3">
                  <c:v>2.0</c:v>
                </c:pt>
                <c:pt idx="4">
                  <c:v>2.0</c:v>
                </c:pt>
                <c:pt idx="5">
                  <c:v>4.0</c:v>
                </c:pt>
                <c:pt idx="6">
                  <c:v>5.0</c:v>
                </c:pt>
                <c:pt idx="7">
                  <c:v>5.0</c:v>
                </c:pt>
                <c:pt idx="8">
                  <c:v>6.0</c:v>
                </c:pt>
                <c:pt idx="9">
                  <c:v>6.0</c:v>
                </c:pt>
                <c:pt idx="10">
                  <c:v>7.0</c:v>
                </c:pt>
                <c:pt idx="11">
                  <c:v>7.0</c:v>
                </c:pt>
                <c:pt idx="12">
                  <c:v>7.0</c:v>
                </c:pt>
                <c:pt idx="13">
                  <c:v>9.0</c:v>
                </c:pt>
                <c:pt idx="14">
                  <c:v>11.0</c:v>
                </c:pt>
                <c:pt idx="15">
                  <c:v>12.0</c:v>
                </c:pt>
                <c:pt idx="16">
                  <c:v>14.0</c:v>
                </c:pt>
                <c:pt idx="17">
                  <c:v>15.0</c:v>
                </c:pt>
                <c:pt idx="18">
                  <c:v>16.0</c:v>
                </c:pt>
                <c:pt idx="19">
                  <c:v>16.0</c:v>
                </c:pt>
                <c:pt idx="20">
                  <c:v>18.0</c:v>
                </c:pt>
                <c:pt idx="21">
                  <c:v>18.0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1704440"/>
        <c:axId val="-2091701464"/>
      </c:lineChart>
      <c:catAx>
        <c:axId val="-2091704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91701464"/>
        <c:crosses val="autoZero"/>
        <c:auto val="1"/>
        <c:lblAlgn val="ctr"/>
        <c:lblOffset val="100"/>
        <c:noMultiLvlLbl val="0"/>
      </c:catAx>
      <c:valAx>
        <c:axId val="-2091701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917044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752A76-5E3B-7343-976E-3E9A9107EB28}" type="datetimeFigureOut">
              <a:rPr lang="en-US" smtClean="0"/>
              <a:pPr/>
              <a:t>11/25/14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227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621A26-132E-495B-82A1-32A96D25B154}" type="datetimeFigureOut">
              <a:rPr lang="en-US" smtClean="0"/>
              <a:pPr/>
              <a:t>11/25/14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2762FC3-BF6B-4DB8-B951-71A8345A3B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4218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262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FF71A-0005-4A3E-B728-E3128666978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38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FF71A-0005-4A3E-B728-E3128666978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38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Va</a:t>
            </a:r>
            <a:r>
              <a:rPr lang="en-US" dirty="0" smtClean="0"/>
              <a:t> Supreme Court decision on constitutionality of tolls.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FF71A-0005-4A3E-B728-E3128666978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387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55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3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78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Mancur</a:t>
            </a:r>
            <a:r>
              <a:rPr lang="en-US" dirty="0" smtClean="0"/>
              <a:t> Olson: Roving</a:t>
            </a:r>
            <a:r>
              <a:rPr lang="en-US" baseline="0" dirty="0" smtClean="0"/>
              <a:t> bandits vs. Stationary bandits, and how long-term horizons affect incentives of political authorities.</a:t>
            </a:r>
          </a:p>
          <a:p>
            <a:r>
              <a:rPr lang="en-US" baseline="0" dirty="0" smtClean="0"/>
              <a:t>Political Contestability: highly competitive environment may affect how elected officials behave.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78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of October 2014.</a:t>
            </a:r>
          </a:p>
          <a:p>
            <a:r>
              <a:rPr lang="en-US" dirty="0" smtClean="0"/>
              <a:t>Projects with more than one renegotiation are only included once.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84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FF71A-0005-4A3E-B728-E3128666978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38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FF71A-0005-4A3E-B728-E3128666978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38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2007: No: </a:t>
            </a:r>
            <a:r>
              <a:rPr lang="en-US" dirty="0" err="1" smtClean="0"/>
              <a:t>Eastpoint</a:t>
            </a:r>
            <a:r>
              <a:rPr lang="en-US" baseline="0" dirty="0" smtClean="0"/>
              <a:t> Toll Plaza (km 145.7).  </a:t>
            </a:r>
          </a:p>
          <a:p>
            <a:r>
              <a:rPr lang="en-US" baseline="0" dirty="0" smtClean="0"/>
              <a:t>2010: Two changes:</a:t>
            </a:r>
          </a:p>
          <a:p>
            <a:r>
              <a:rPr lang="en-US" baseline="0" dirty="0" smtClean="0"/>
              <a:t>Expand to 3 travel lanes in each direction from Milepost 14.0 to 15.5, from December 31, 2008 to December 31, 2011.</a:t>
            </a:r>
          </a:p>
          <a:p>
            <a:r>
              <a:rPr lang="en-US" baseline="0" dirty="0" smtClean="0"/>
              <a:t>Expand to 3 travel lanes in each direction from Milepost 10.6 to 14.0, and lower toll road elevation to accommodate the flight path of Gary Chicago Int´l Airport, from December 31, 2010 to December 31, 2011.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FF71A-0005-4A3E-B728-E3128666978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38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0CE7-DF7C-4B94-BE02-461DA4206C3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 descr="http://mason.gmu.edu/~rmcgrat2/GMU/images/spgi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47" y="6165304"/>
            <a:ext cx="2099797" cy="52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Lisardoabf\Documents\GMU_PhD\GRA-GMU\GRA - Summer 2013\GRA - Gifford\P3 renegotiation\GMU_logo_p3_wid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88850"/>
            <a:ext cx="2282832" cy="55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94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0CE7-DF7C-4B94-BE02-461DA4206C3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C:\Users\Lisardoabf\Documents\GMU_PhD\GRA-GMU\GRA - Summer 2013\GRA - Gifford\P3 renegotiation\GMU_logo_p3_wid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88850"/>
            <a:ext cx="2282832" cy="55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86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0CE7-DF7C-4B94-BE02-461DA4206C3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C:\Users\Lisardoabf\Documents\GMU_PhD\GRA-GMU\GRA - Summer 2013\GRA - Gifford\P3 renegotiation\GMU_logo_p3_wid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88850"/>
            <a:ext cx="2282832" cy="55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96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0CE7-DF7C-4B94-BE02-461DA4206C3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http://mason.gmu.edu/~rmcgrat2/GMU/images/spgi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47" y="6165304"/>
            <a:ext cx="2099797" cy="52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Lisardoabf\Documents\GMU_PhD\GRA-GMU\GRA - Summer 2013\GRA - Gifford\P3 renegotiation\GMU_logo_p3_wid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88850"/>
            <a:ext cx="2282832" cy="55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53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0CE7-DF7C-4B94-BE02-461DA4206C3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http://mason.gmu.edu/~rmcgrat2/GMU/images/spgi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47" y="6165304"/>
            <a:ext cx="2099797" cy="52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Lisardoabf\Documents\GMU_PhD\GRA-GMU\GRA - Summer 2013\GRA - Gifford\P3 renegotiation\GMU_logo_p3_wid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88850"/>
            <a:ext cx="2282832" cy="55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05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0CE7-DF7C-4B94-BE02-461DA4206C3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http://mason.gmu.edu/~rmcgrat2/GMU/images/spgi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47" y="6165304"/>
            <a:ext cx="2099797" cy="52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Lisardoabf\Documents\GMU_PhD\GRA-GMU\GRA - Summer 2013\GRA - Gifford\P3 renegotiation\GMU_logo_p3_wid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88850"/>
            <a:ext cx="2282832" cy="55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66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0CE7-DF7C-4B94-BE02-461DA4206C3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2" descr="http://mason.gmu.edu/~rmcgrat2/GMU/images/spgi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47" y="6165304"/>
            <a:ext cx="2099797" cy="52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Lisardoabf\Documents\GMU_PhD\GRA-GMU\GRA - Summer 2013\GRA - Gifford\P3 renegotiation\GMU_logo_p3_wid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88850"/>
            <a:ext cx="2282832" cy="55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02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0CE7-DF7C-4B94-BE02-461DA4206C3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2" descr="http://mason.gmu.edu/~rmcgrat2/GMU/images/spgi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47" y="6165304"/>
            <a:ext cx="2099797" cy="52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Lisardoabf\Documents\GMU_PhD\GRA-GMU\GRA - Summer 2013\GRA - Gifford\P3 renegotiation\GMU_logo_p3_wid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88850"/>
            <a:ext cx="2282832" cy="55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71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0CE7-DF7C-4B94-BE02-461DA4206C3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2" descr="http://mason.gmu.edu/~rmcgrat2/GMU/images/spgi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47" y="6165304"/>
            <a:ext cx="2099797" cy="52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Lisardoabf\Documents\GMU_PhD\GRA-GMU\GRA - Summer 2013\GRA - Gifford\P3 renegotiation\GMU_logo_p3_wid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88850"/>
            <a:ext cx="2282832" cy="55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738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0CE7-DF7C-4B94-BE02-461DA4206C3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http://mason.gmu.edu/~rmcgrat2/GMU/images/spgi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47" y="6165304"/>
            <a:ext cx="2099797" cy="52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Lisardoabf\Documents\GMU_PhD\GRA-GMU\GRA - Summer 2013\GRA - Gifford\P3 renegotiation\GMU_logo_p3_wid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88850"/>
            <a:ext cx="2282832" cy="55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00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0CE7-DF7C-4B94-BE02-461DA4206C3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http://mason.gmu.edu/~rmcgrat2/GMU/images/spgi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47" y="6165304"/>
            <a:ext cx="2099797" cy="52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Lisardoabf\Documents\GMU_PhD\GRA-GMU\GRA - Summer 2013\GRA - Gifford\P3 renegotiation\GMU_logo_p3_wid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88850"/>
            <a:ext cx="2282832" cy="55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16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00CE7-DF7C-4B94-BE02-461DA4206C3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165304"/>
            <a:ext cx="1992908" cy="47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02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RENEGOTIATIONS IN TRANSPORTATION </a:t>
            </a:r>
            <a:br>
              <a:rPr lang="en-US" sz="2800" dirty="0" smtClean="0"/>
            </a:br>
            <a:r>
              <a:rPr lang="en-US" sz="2800" dirty="0" smtClean="0"/>
              <a:t>PUBLIC-PRIVATE </a:t>
            </a:r>
            <a:r>
              <a:rPr lang="en-US" sz="2800" dirty="0"/>
              <a:t>PARTNERSHIPS: </a:t>
            </a:r>
            <a:r>
              <a:rPr lang="es-GT" sz="2800" dirty="0"/>
              <a:t/>
            </a:r>
            <a:br>
              <a:rPr lang="es-GT" sz="2800" dirty="0"/>
            </a:br>
            <a:r>
              <a:rPr lang="en-US" sz="2800" dirty="0"/>
              <a:t>THE U.S. EXPERIENCE </a:t>
            </a:r>
            <a:endParaRPr lang="es-GT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5696" y="3761656"/>
            <a:ext cx="6992688" cy="3096344"/>
          </a:xfrm>
        </p:spPr>
        <p:txBody>
          <a:bodyPr>
            <a:normAutofit/>
          </a:bodyPr>
          <a:lstStyle/>
          <a:p>
            <a:r>
              <a:rPr lang="en-US" sz="2000" i="1" dirty="0"/>
              <a:t>Moving Forward to Sustainable and Credible PPP: Meeting Challenges through better Governance</a:t>
            </a:r>
          </a:p>
          <a:p>
            <a:endParaRPr lang="en-US" sz="2000" i="1" dirty="0"/>
          </a:p>
          <a:p>
            <a:r>
              <a:rPr lang="en-US" sz="2000" i="1" dirty="0"/>
              <a:t>Asian Development Bank</a:t>
            </a:r>
            <a:endParaRPr lang="en-US" sz="2000" dirty="0"/>
          </a:p>
          <a:p>
            <a:r>
              <a:rPr lang="en-US" sz="2000" i="1" dirty="0"/>
              <a:t>Korean Development Institute </a:t>
            </a:r>
          </a:p>
          <a:p>
            <a:r>
              <a:rPr lang="en-US" sz="2000" i="1" dirty="0"/>
              <a:t>World Bank</a:t>
            </a:r>
          </a:p>
          <a:p>
            <a:r>
              <a:rPr lang="en-US" sz="2000" dirty="0"/>
              <a:t>Seoul, Korea</a:t>
            </a:r>
          </a:p>
          <a:p>
            <a:r>
              <a:rPr lang="en-US" sz="2000" dirty="0"/>
              <a:t>December </a:t>
            </a:r>
            <a:r>
              <a:rPr lang="en-US" sz="2000" dirty="0" smtClean="0"/>
              <a:t>10</a:t>
            </a:r>
            <a:r>
              <a:rPr lang="en-US" sz="2000" baseline="30000" dirty="0" smtClean="0"/>
              <a:t>th</a:t>
            </a:r>
            <a:r>
              <a:rPr lang="en-US" sz="2000" dirty="0"/>
              <a:t>, 2014</a:t>
            </a:r>
          </a:p>
        </p:txBody>
      </p:sp>
      <p:sp>
        <p:nvSpPr>
          <p:cNvPr id="5" name="Rectangle 4"/>
          <p:cNvSpPr/>
          <p:nvPr/>
        </p:nvSpPr>
        <p:spPr>
          <a:xfrm>
            <a:off x="2408435" y="2204864"/>
            <a:ext cx="419413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Jonathan L. Gifford, Ph.D</a:t>
            </a:r>
            <a:r>
              <a:rPr lang="en-US" dirty="0" smtClean="0"/>
              <a:t>.</a:t>
            </a:r>
          </a:p>
          <a:p>
            <a:pPr algn="ctr"/>
            <a:r>
              <a:rPr lang="en-US" dirty="0"/>
              <a:t>[with Lisardo Bolaños and Nobuhiko Daito</a:t>
            </a:r>
            <a:r>
              <a:rPr lang="en-US" dirty="0" smtClean="0"/>
              <a:t>]</a:t>
            </a:r>
          </a:p>
          <a:p>
            <a:pPr algn="ctr"/>
            <a:r>
              <a:rPr lang="en-US" dirty="0"/>
              <a:t>George Mason University </a:t>
            </a:r>
          </a:p>
          <a:p>
            <a:pPr algn="ctr"/>
            <a:r>
              <a:rPr lang="en-US" dirty="0" smtClean="0"/>
              <a:t>jgifford</a:t>
            </a:r>
            <a:r>
              <a:rPr lang="en-US" dirty="0"/>
              <a:t>@gmu.edu / 703-993-</a:t>
            </a:r>
            <a:r>
              <a:rPr lang="en-US" dirty="0" smtClean="0"/>
              <a:t>2275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795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>
            <a:normAutofit/>
          </a:bodyPr>
          <a:lstStyle/>
          <a:p>
            <a:pPr lvl="1" algn="ctr"/>
            <a:r>
              <a:rPr lang="en-US" sz="2400" dirty="0" smtClean="0"/>
              <a:t>The U.S. Situation: History of Highway P3 Renegotiations in </a:t>
            </a:r>
            <a:r>
              <a:rPr lang="en-US" sz="2400" dirty="0"/>
              <a:t>the U.S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00118"/>
              </p:ext>
            </p:extLst>
          </p:nvPr>
        </p:nvGraphicFramePr>
        <p:xfrm>
          <a:off x="179388" y="1412776"/>
          <a:ext cx="8785100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11760" y="6055404"/>
            <a:ext cx="64087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/>
              <a:t>Source: Public Works </a:t>
            </a:r>
            <a:r>
              <a:rPr lang="en-US" sz="1050" dirty="0" smtClean="0"/>
              <a:t>Financing and </a:t>
            </a:r>
            <a:r>
              <a:rPr lang="en-US" sz="1050" dirty="0" err="1" smtClean="0"/>
              <a:t>InfraDeals</a:t>
            </a:r>
            <a:endParaRPr lang="en-US" sz="10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6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lvl="1" algn="ctr"/>
            <a:r>
              <a:rPr lang="en-US" sz="2400" dirty="0" smtClean="0"/>
              <a:t>The U.S. Situation: The 6 Case Studies Under Analysis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6055404"/>
            <a:ext cx="64087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/>
              <a:t>Source: Public Works </a:t>
            </a:r>
            <a:r>
              <a:rPr lang="en-US" sz="1050" dirty="0" smtClean="0"/>
              <a:t>Financing and </a:t>
            </a:r>
            <a:r>
              <a:rPr lang="en-US" sz="1050" dirty="0" err="1" smtClean="0"/>
              <a:t>InfraDeals</a:t>
            </a:r>
            <a:endParaRPr lang="en-US" sz="105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931833"/>
              </p:ext>
            </p:extLst>
          </p:nvPr>
        </p:nvGraphicFramePr>
        <p:xfrm>
          <a:off x="3697560" y="1484784"/>
          <a:ext cx="5122912" cy="4044315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1378496"/>
                <a:gridCol w="864096"/>
                <a:gridCol w="1728192"/>
                <a:gridCol w="115212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GT" sz="1600" u="none" strike="noStrike" dirty="0" err="1">
                          <a:effectLst/>
                        </a:rPr>
                        <a:t>State</a:t>
                      </a:r>
                      <a:endParaRPr lang="es-GT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P3 Highways</a:t>
                      </a:r>
                      <a:endParaRPr lang="es-GT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P3 Highways </a:t>
                      </a:r>
                      <a:r>
                        <a:rPr lang="es-GT" sz="1600" u="none" strike="noStrike" dirty="0" err="1" smtClean="0">
                          <a:effectLst/>
                        </a:rPr>
                        <a:t>with</a:t>
                      </a:r>
                      <a:r>
                        <a:rPr lang="es-GT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dirty="0" smtClean="0"/>
                        <a:t>Renegotiations</a:t>
                      </a:r>
                      <a:endParaRPr lang="es-GT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Cases </a:t>
                      </a:r>
                      <a:r>
                        <a:rPr lang="es-GT" sz="1600" u="none" strike="noStrike" dirty="0" err="1">
                          <a:effectLst/>
                        </a:rPr>
                        <a:t>Under</a:t>
                      </a:r>
                      <a:r>
                        <a:rPr lang="es-GT" sz="1600" u="none" strike="noStrike" dirty="0">
                          <a:effectLst/>
                        </a:rPr>
                        <a:t> </a:t>
                      </a:r>
                      <a:r>
                        <a:rPr lang="es-GT" sz="1600" u="none" strike="noStrike" dirty="0" err="1">
                          <a:effectLst/>
                        </a:rPr>
                        <a:t>Analysis</a:t>
                      </a:r>
                      <a:endParaRPr lang="es-GT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GT" sz="1600" u="none" strike="noStrike" dirty="0">
                          <a:effectLst/>
                        </a:rPr>
                        <a:t>Alaska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1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0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GT" sz="1600" u="none" strike="noStrike" dirty="0">
                          <a:effectLst/>
                        </a:rPr>
                        <a:t>California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4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2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2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GT" sz="1600" u="none" strike="noStrike" dirty="0">
                          <a:effectLst/>
                        </a:rPr>
                        <a:t>Colorado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2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1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GT" sz="1600" u="none" strike="noStrike" dirty="0">
                          <a:effectLst/>
                        </a:rPr>
                        <a:t>Florida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13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1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GT" sz="1600" u="none" strike="noStrike" dirty="0">
                          <a:effectLst/>
                        </a:rPr>
                        <a:t>Georgia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1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1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GT" sz="1600" u="none" strike="noStrike" dirty="0">
                          <a:effectLst/>
                        </a:rPr>
                        <a:t>Indiana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2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1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1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GT" sz="1600" u="none" strike="noStrike" dirty="0">
                          <a:effectLst/>
                        </a:rPr>
                        <a:t>Massachusetts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1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0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GT" sz="1600" u="none" strike="noStrike" dirty="0">
                          <a:effectLst/>
                        </a:rPr>
                        <a:t>Michigan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1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1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GT" sz="1600" u="none" strike="noStrike" dirty="0">
                          <a:effectLst/>
                        </a:rPr>
                        <a:t>New Mexico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1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1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GT" sz="1600" u="none" strike="noStrike" dirty="0">
                          <a:effectLst/>
                        </a:rPr>
                        <a:t>North Carolina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1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0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GT" sz="1600" u="none" strike="noStrike" dirty="0">
                          <a:effectLst/>
                        </a:rPr>
                        <a:t>South Carolina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1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1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GT" sz="1600" u="none" strike="noStrike" dirty="0">
                          <a:effectLst/>
                        </a:rPr>
                        <a:t>Texas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 smtClean="0">
                          <a:effectLst/>
                        </a:rPr>
                        <a:t>10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4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GT" sz="1600" u="none" strike="noStrike" dirty="0">
                          <a:effectLst/>
                        </a:rPr>
                        <a:t>Virginia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6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5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3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GT" sz="1600" u="none" strike="noStrike" dirty="0">
                          <a:effectLst/>
                        </a:rPr>
                        <a:t>TOTAL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45</a:t>
                      </a:r>
                      <a:endParaRPr lang="es-G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18</a:t>
                      </a:r>
                      <a:endParaRPr lang="es-G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u="none" strike="noStrike" dirty="0">
                          <a:effectLst/>
                        </a:rPr>
                        <a:t>6</a:t>
                      </a:r>
                      <a:endParaRPr lang="es-G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23528" y="1231085"/>
            <a:ext cx="3240360" cy="485740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California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SR 91 Express Lanes (SR19)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South Bay Expressway (SBX)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Indiana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Indiana Toll Road (ITR)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Virginia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Dulles Greenway (DG)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Pocahontas Parkway (PP)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Downtown Tunnel / Midtown Tunnel / MLK Extension or Elizabeth River Crossings (ERC)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472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24744"/>
            <a:ext cx="4829175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>
            <a:noAutofit/>
          </a:bodyPr>
          <a:lstStyle/>
          <a:p>
            <a:r>
              <a:rPr lang="en-US" sz="2800" dirty="0"/>
              <a:t>Case Study 1 – SR 91 Express Lanes (SR91)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336824" y="3575513"/>
            <a:ext cx="216024" cy="216024"/>
          </a:xfrm>
          <a:prstGeom prst="ellipse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9" idx="2"/>
            <a:endCxn id="14" idx="0"/>
          </p:cNvCxnSpPr>
          <p:nvPr/>
        </p:nvCxnSpPr>
        <p:spPr>
          <a:xfrm flipH="1">
            <a:off x="6307716" y="3683525"/>
            <a:ext cx="1029108" cy="2992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63112" y="3982729"/>
            <a:ext cx="228920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Los Angeles, California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05954"/>
              </p:ext>
            </p:extLst>
          </p:nvPr>
        </p:nvGraphicFramePr>
        <p:xfrm>
          <a:off x="485860" y="1196752"/>
          <a:ext cx="4374172" cy="3121004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089108"/>
                <a:gridCol w="2285064"/>
              </a:tblGrid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Concessionaire</a:t>
                      </a:r>
                      <a:endParaRPr lang="es-GT" sz="16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Level 3 Communications, Vinci Autoroute, &amp; Granite Construction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1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</a:t>
                      </a:r>
                      <a:r>
                        <a:rPr lang="es-GT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GT" sz="1600" b="1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</a:t>
                      </a:r>
                      <a:endParaRPr lang="es-GT" sz="16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1993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Facility Open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1995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 smtClean="0">
                          <a:effectLst/>
                        </a:rPr>
                        <a:t>Revenue </a:t>
                      </a:r>
                      <a:r>
                        <a:rPr lang="es-GT" sz="1600" u="none" strike="noStrike" dirty="0">
                          <a:effectLst/>
                        </a:rPr>
                        <a:t>source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Toll</a:t>
                      </a:r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</a:tr>
              <a:tr h="231543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 err="1" smtClean="0">
                          <a:effectLst/>
                        </a:rPr>
                        <a:t>Contract</a:t>
                      </a:r>
                      <a:r>
                        <a:rPr lang="es-GT" sz="1600" u="none" strike="noStrike" dirty="0" smtClean="0">
                          <a:effectLst/>
                        </a:rPr>
                        <a:t> </a:t>
                      </a:r>
                      <a:r>
                        <a:rPr lang="es-GT" sz="1600" u="none" strike="noStrike" dirty="0" err="1" smtClean="0">
                          <a:effectLst/>
                        </a:rPr>
                        <a:t>type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DBFOM</a:t>
                      </a:r>
                    </a:p>
                  </a:txBody>
                  <a:tcPr marL="9525" marR="9525" marT="9525" marB="0" anchor="ctr"/>
                </a:tc>
              </a:tr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>
                          <a:effectLst/>
                        </a:rPr>
                        <a:t>Original cost (US$)</a:t>
                      </a:r>
                      <a:endParaRPr lang="es-G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88.3 million (1990)</a:t>
                      </a:r>
                    </a:p>
                  </a:txBody>
                  <a:tcPr marL="9525" marR="9525" marT="9525" marB="0" anchor="ctr"/>
                </a:tc>
              </a:tr>
              <a:tr h="345330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 err="1">
                          <a:effectLst/>
                        </a:rPr>
                        <a:t>Constructed</a:t>
                      </a:r>
                      <a:r>
                        <a:rPr lang="es-GT" sz="1600" u="none" strike="noStrike" dirty="0">
                          <a:effectLst/>
                        </a:rPr>
                        <a:t/>
                      </a:r>
                      <a:br>
                        <a:rPr lang="es-GT" sz="1600" u="none" strike="noStrike" dirty="0">
                          <a:effectLst/>
                        </a:rPr>
                      </a:br>
                      <a:r>
                        <a:rPr lang="es-GT" sz="1600" u="none" strike="noStrike" dirty="0" err="1" smtClean="0">
                          <a:effectLst/>
                        </a:rPr>
                        <a:t>Length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miles (16.1km)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75973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>
                          <a:effectLst/>
                        </a:rPr>
                        <a:t>Bridge </a:t>
                      </a:r>
                      <a:r>
                        <a:rPr lang="es-GT" sz="1600" u="none" strike="noStrike" dirty="0" smtClean="0">
                          <a:effectLst/>
                        </a:rPr>
                        <a:t>/</a:t>
                      </a:r>
                      <a:r>
                        <a:rPr lang="es-GT" sz="1600" u="none" strike="noStrike" baseline="0" dirty="0" smtClean="0">
                          <a:effectLst/>
                        </a:rPr>
                        <a:t> Tunnels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/ No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57200" y="4553252"/>
            <a:ext cx="4042792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Renegotiations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7199" y="4942909"/>
            <a:ext cx="814724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2003: OCTA purchases the project for $341.5M to eliminate non-compete clause, after attempts to breach the contract by the public sector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745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>
            <a:noAutofit/>
          </a:bodyPr>
          <a:lstStyle/>
          <a:p>
            <a:r>
              <a:rPr lang="en-US" sz="2800" dirty="0" smtClean="0"/>
              <a:t>Case Study 2 – South Bay Expressway (SBX)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30"/>
          <a:stretch/>
        </p:blipFill>
        <p:spPr bwMode="auto">
          <a:xfrm>
            <a:off x="5004048" y="1149757"/>
            <a:ext cx="4829175" cy="292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/>
        </p:nvSpPr>
        <p:spPr>
          <a:xfrm>
            <a:off x="7576951" y="3251840"/>
            <a:ext cx="216024" cy="216024"/>
          </a:xfrm>
          <a:prstGeom prst="ellipse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6012161" y="3359852"/>
            <a:ext cx="1564790" cy="18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48064" y="3563724"/>
            <a:ext cx="212183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San Diego, California</a:t>
            </a:r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392994"/>
              </p:ext>
            </p:extLst>
          </p:nvPr>
        </p:nvGraphicFramePr>
        <p:xfrm>
          <a:off x="251520" y="1052736"/>
          <a:ext cx="4608512" cy="2877164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728192"/>
                <a:gridCol w="2880320"/>
              </a:tblGrid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Concessionaire</a:t>
                      </a:r>
                      <a:endParaRPr lang="es-GT" sz="16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PB, Egis</a:t>
                      </a:r>
                      <a:r>
                        <a:rPr lang="es-GT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Projects</a:t>
                      </a:r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Fluor Daniel, Prudential Bache</a:t>
                      </a:r>
                      <a:r>
                        <a:rPr lang="es-GT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; then Macquarie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1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</a:t>
                      </a:r>
                      <a:r>
                        <a:rPr lang="es-GT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GT" sz="1600" b="1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</a:t>
                      </a:r>
                      <a:endParaRPr lang="es-GT" sz="16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2003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Facility Open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 smtClean="0">
                          <a:effectLst/>
                        </a:rPr>
                        <a:t>Revenue </a:t>
                      </a:r>
                      <a:r>
                        <a:rPr lang="es-GT" sz="1600" u="none" strike="noStrike" dirty="0">
                          <a:effectLst/>
                        </a:rPr>
                        <a:t>source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Toll</a:t>
                      </a:r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</a:tr>
              <a:tr h="231543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>
                          <a:effectLst/>
                        </a:rPr>
                        <a:t>Contract type</a:t>
                      </a:r>
                      <a:endParaRPr lang="es-G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DBFOM</a:t>
                      </a:r>
                    </a:p>
                  </a:txBody>
                  <a:tcPr marL="9525" marR="9525" marT="9525" marB="0" anchor="ctr"/>
                </a:tc>
              </a:tr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>
                          <a:effectLst/>
                        </a:rPr>
                        <a:t>Original cost (US$)</a:t>
                      </a:r>
                      <a:endParaRPr lang="es-G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 million (1990) </a:t>
                      </a:r>
                    </a:p>
                  </a:txBody>
                  <a:tcPr marL="9525" marR="9525" marT="9525" marB="0" anchor="ctr"/>
                </a:tc>
              </a:tr>
              <a:tr h="345330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 err="1">
                          <a:effectLst/>
                        </a:rPr>
                        <a:t>Constructed</a:t>
                      </a:r>
                      <a:r>
                        <a:rPr lang="es-GT" sz="1600" u="none" strike="noStrike" dirty="0">
                          <a:effectLst/>
                        </a:rPr>
                        <a:t/>
                      </a:r>
                      <a:br>
                        <a:rPr lang="es-GT" sz="1600" u="none" strike="noStrike" dirty="0">
                          <a:effectLst/>
                        </a:rPr>
                      </a:br>
                      <a:r>
                        <a:rPr lang="es-GT" sz="1600" u="none" strike="noStrike" dirty="0" err="1" smtClean="0">
                          <a:effectLst/>
                        </a:rPr>
                        <a:t>Length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 </a:t>
                      </a:r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miles (20.4 km)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75973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>
                          <a:effectLst/>
                        </a:rPr>
                        <a:t>Bridge </a:t>
                      </a:r>
                      <a:r>
                        <a:rPr lang="es-GT" sz="1600" u="none" strike="noStrike" dirty="0" smtClean="0">
                          <a:effectLst/>
                        </a:rPr>
                        <a:t>/ Tunnels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 / No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51520" y="4005064"/>
            <a:ext cx="4608512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Renegotiations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51520" y="4437112"/>
            <a:ext cx="8784976" cy="175432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2010: SPV files for bankruptcy (Chapter 11)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2011: Exits bankruptcy. MIG equity to zero.  Owners are lenders, incl. USDOT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2011: SANDAG purchases part of the equity share.  </a:t>
            </a:r>
            <a:br>
              <a:rPr lang="en-US" dirty="0" smtClean="0"/>
            </a:br>
            <a:r>
              <a:rPr lang="en-US" dirty="0" smtClean="0"/>
              <a:t>Changes in USDOT’s stake in the project:</a:t>
            </a:r>
            <a:br>
              <a:rPr lang="en-US" dirty="0" smtClean="0"/>
            </a:br>
            <a:r>
              <a:rPr lang="en-US" dirty="0" smtClean="0"/>
              <a:t>	Pre2011:  $140M TIFIA debt &amp; </a:t>
            </a:r>
            <a:r>
              <a:rPr lang="en-US" dirty="0"/>
              <a:t>$</a:t>
            </a:r>
            <a:r>
              <a:rPr lang="en-US" dirty="0" smtClean="0"/>
              <a:t>32M in </a:t>
            </a:r>
            <a:r>
              <a:rPr lang="en-US" dirty="0"/>
              <a:t>capitalized </a:t>
            </a:r>
            <a:r>
              <a:rPr lang="en-US" dirty="0" smtClean="0"/>
              <a:t>interest </a:t>
            </a:r>
            <a:br>
              <a:rPr lang="en-US" dirty="0" smtClean="0"/>
            </a:br>
            <a:r>
              <a:rPr lang="en-US" dirty="0" smtClean="0"/>
              <a:t>	Post2011: $6M equity &amp; $93M debt obligation from toll revenues, 32% ownership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745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33"/>
          <a:stretch/>
        </p:blipFill>
        <p:spPr bwMode="auto">
          <a:xfrm>
            <a:off x="4957886" y="1052736"/>
            <a:ext cx="4438650" cy="322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>
            <a:noAutofit/>
          </a:bodyPr>
          <a:lstStyle/>
          <a:p>
            <a:r>
              <a:rPr lang="en-US" sz="2800" dirty="0" smtClean="0"/>
              <a:t>Case Study 3 – Indiana Toll Road (ITR)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980728"/>
            <a:ext cx="8153400" cy="597666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en-US" sz="1800" dirty="0"/>
          </a:p>
          <a:p>
            <a:pPr marL="0" indent="0" algn="r">
              <a:buNone/>
            </a:pPr>
            <a:r>
              <a:rPr lang="en-US" sz="1800" dirty="0" smtClean="0"/>
              <a:t>	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508104" y="1139044"/>
            <a:ext cx="216024" cy="216024"/>
          </a:xfrm>
          <a:prstGeom prst="ellipse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9" idx="5"/>
            <a:endCxn id="14" idx="0"/>
          </p:cNvCxnSpPr>
          <p:nvPr/>
        </p:nvCxnSpPr>
        <p:spPr>
          <a:xfrm>
            <a:off x="5692492" y="1323432"/>
            <a:ext cx="2776879" cy="17810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028384" y="3104473"/>
            <a:ext cx="8819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Indiana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888268"/>
              </p:ext>
            </p:extLst>
          </p:nvPr>
        </p:nvGraphicFramePr>
        <p:xfrm>
          <a:off x="251520" y="1169368"/>
          <a:ext cx="4536504" cy="272396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656184"/>
                <a:gridCol w="2880320"/>
              </a:tblGrid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Concessionaire</a:t>
                      </a:r>
                      <a:endParaRPr lang="es-GT" sz="16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Cintra &amp; Macquarie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1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</a:t>
                      </a:r>
                      <a:r>
                        <a:rPr lang="es-GT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GT" sz="1600" b="1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</a:t>
                      </a:r>
                      <a:endParaRPr lang="es-GT" sz="16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 began: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 smtClean="0">
                          <a:effectLst/>
                        </a:rPr>
                        <a:t>Revenue </a:t>
                      </a:r>
                      <a:r>
                        <a:rPr lang="es-GT" sz="1600" u="none" strike="noStrike" dirty="0">
                          <a:effectLst/>
                        </a:rPr>
                        <a:t>source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Toll</a:t>
                      </a:r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</a:tr>
              <a:tr h="231543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>
                          <a:effectLst/>
                        </a:rPr>
                        <a:t>Contract type</a:t>
                      </a:r>
                      <a:endParaRPr lang="es-G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DBFOM + OM</a:t>
                      </a:r>
                    </a:p>
                  </a:txBody>
                  <a:tcPr marL="9525" marR="9525" marT="9525" marB="0" anchor="ctr"/>
                </a:tc>
              </a:tr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>
                          <a:effectLst/>
                        </a:rPr>
                        <a:t>Original cost (US$)</a:t>
                      </a:r>
                      <a:endParaRPr lang="es-G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3,778 </a:t>
                      </a:r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million (2006)</a:t>
                      </a:r>
                    </a:p>
                  </a:txBody>
                  <a:tcPr marL="9525" marR="9525" marT="9525" marB="0" anchor="ctr"/>
                </a:tc>
              </a:tr>
              <a:tr h="345330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 err="1">
                          <a:effectLst/>
                        </a:rPr>
                        <a:t>Constructed</a:t>
                      </a:r>
                      <a:r>
                        <a:rPr lang="es-GT" sz="1600" u="none" strike="noStrike" dirty="0">
                          <a:effectLst/>
                        </a:rPr>
                        <a:t/>
                      </a:r>
                      <a:br>
                        <a:rPr lang="es-GT" sz="1600" u="none" strike="noStrike" dirty="0">
                          <a:effectLst/>
                        </a:rPr>
                      </a:br>
                      <a:r>
                        <a:rPr lang="es-GT" sz="1600" u="none" strike="noStrike" dirty="0" err="1" smtClean="0">
                          <a:effectLst/>
                        </a:rPr>
                        <a:t>Length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miles (16 km) to build</a:t>
                      </a:r>
                      <a:r>
                        <a:rPr lang="es-GT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&amp;</a:t>
                      </a:r>
                      <a:endParaRPr lang="es-GT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 miles (240 km) to maintain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75973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>
                          <a:effectLst/>
                        </a:rPr>
                        <a:t>Bridge </a:t>
                      </a:r>
                      <a:r>
                        <a:rPr lang="es-GT" sz="1600" u="none" strike="noStrike" dirty="0" smtClean="0">
                          <a:effectLst/>
                        </a:rPr>
                        <a:t>/ Tunnels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/ No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51520" y="3989963"/>
            <a:ext cx="4536504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Renegotiations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51520" y="4422011"/>
            <a:ext cx="8352928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2006: “Toll freeze” until electronic tolling in place in exchange for $60 million.  Reduction in investment obligations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2007: Reduction in investment obligations to build a toll plaza.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2008: Reimbursement of $60 million due to electronic tolling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2010: Delays on investment obligations (1.5 miles – 3 years; 3.4 miles – 1 year)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2014: ITR filed for bankruptcy (Chapter 11).  Private loss estimated in $700 million.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Cintra</a:t>
            </a:r>
            <a:r>
              <a:rPr lang="en-US" dirty="0" smtClean="0"/>
              <a:t> is considering a bid to buy it out of bankruptcy.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745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886" y="1080120"/>
            <a:ext cx="44386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06340" cy="8683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Case Study 4 – Dulles Greenway (DG)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980728"/>
            <a:ext cx="8153400" cy="597666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en-US" sz="1800" dirty="0"/>
          </a:p>
          <a:p>
            <a:pPr marL="0" indent="0" algn="r">
              <a:buNone/>
            </a:pPr>
            <a:r>
              <a:rPr lang="en-US" sz="1800" dirty="0" smtClean="0"/>
              <a:t>	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344308" y="1628800"/>
            <a:ext cx="216024" cy="216024"/>
          </a:xfrm>
          <a:prstGeom prst="ellipse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9" idx="5"/>
            <a:endCxn id="14" idx="0"/>
          </p:cNvCxnSpPr>
          <p:nvPr/>
        </p:nvCxnSpPr>
        <p:spPr>
          <a:xfrm>
            <a:off x="7528696" y="1813188"/>
            <a:ext cx="720480" cy="1445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33713" y="3258357"/>
            <a:ext cx="183092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Loudoun, Virginia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861362"/>
              </p:ext>
            </p:extLst>
          </p:nvPr>
        </p:nvGraphicFramePr>
        <p:xfrm>
          <a:off x="251520" y="1124744"/>
          <a:ext cx="4536505" cy="2840919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656184"/>
                <a:gridCol w="2880321"/>
              </a:tblGrid>
              <a:tr h="307761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 smtClean="0">
                          <a:effectLst/>
                        </a:rPr>
                        <a:t>Concessionaire</a:t>
                      </a:r>
                      <a:endParaRPr lang="es-GT" sz="16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Shenandoah Group, Kellogg Brown &amp; Root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7761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1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</a:t>
                      </a:r>
                      <a:r>
                        <a:rPr lang="es-GT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GT" sz="1600" b="1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</a:t>
                      </a:r>
                      <a:endParaRPr lang="es-GT" sz="16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1993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 smtClean="0">
                          <a:effectLst/>
                        </a:rPr>
                        <a:t>Facility Open</a:t>
                      </a:r>
                      <a:endParaRPr lang="es-GT" sz="16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1995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 smtClean="0">
                          <a:effectLst/>
                        </a:rPr>
                        <a:t>Revenue </a:t>
                      </a:r>
                      <a:r>
                        <a:rPr lang="es-GT" sz="1600" u="none" strike="noStrike" dirty="0">
                          <a:effectLst/>
                        </a:rPr>
                        <a:t>source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 err="1" smtClean="0">
                          <a:effectLst/>
                        </a:rPr>
                        <a:t>Toll</a:t>
                      </a:r>
                      <a:r>
                        <a:rPr lang="es-GT" sz="1600" u="none" strike="noStrike" dirty="0" smtClean="0">
                          <a:effectLst/>
                        </a:rPr>
                        <a:t> 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231543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>
                          <a:effectLst/>
                        </a:rPr>
                        <a:t>Contract type</a:t>
                      </a:r>
                      <a:endParaRPr lang="es-G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>
                          <a:effectLst/>
                        </a:rPr>
                        <a:t>DBFOM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>
                          <a:effectLst/>
                        </a:rPr>
                        <a:t>Original cost (US$)</a:t>
                      </a:r>
                      <a:endParaRPr lang="es-G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>
                          <a:effectLst/>
                        </a:rPr>
                        <a:t>350 </a:t>
                      </a:r>
                      <a:r>
                        <a:rPr lang="es-GT" sz="1600" u="none" strike="noStrike" dirty="0" err="1">
                          <a:effectLst/>
                        </a:rPr>
                        <a:t>million</a:t>
                      </a:r>
                      <a:r>
                        <a:rPr lang="es-GT" sz="1600" u="none" strike="noStrike" dirty="0">
                          <a:effectLst/>
                        </a:rPr>
                        <a:t> (1993)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45330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 err="1">
                          <a:effectLst/>
                        </a:rPr>
                        <a:t>Constructed</a:t>
                      </a:r>
                      <a:r>
                        <a:rPr lang="es-GT" sz="1600" u="none" strike="noStrike" dirty="0">
                          <a:effectLst/>
                        </a:rPr>
                        <a:t/>
                      </a:r>
                      <a:br>
                        <a:rPr lang="es-GT" sz="1600" u="none" strike="noStrike" dirty="0">
                          <a:effectLst/>
                        </a:rPr>
                      </a:br>
                      <a:r>
                        <a:rPr lang="es-GT" sz="1600" u="none" strike="noStrike" dirty="0" err="1" smtClean="0">
                          <a:effectLst/>
                        </a:rPr>
                        <a:t>Length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 smtClean="0">
                          <a:effectLst/>
                        </a:rPr>
                        <a:t>14 miles (22.5km)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75973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>
                          <a:effectLst/>
                        </a:rPr>
                        <a:t>Bridge </a:t>
                      </a:r>
                      <a:r>
                        <a:rPr lang="es-GT" sz="1600" u="none" strike="noStrike" dirty="0" smtClean="0">
                          <a:effectLst/>
                        </a:rPr>
                        <a:t>/ Tunnels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 smtClean="0">
                          <a:effectLst/>
                        </a:rPr>
                        <a:t>Yes / No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1520" y="4149080"/>
            <a:ext cx="453650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Renegotiations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51520" y="4509120"/>
            <a:ext cx="8147249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1995: Owners defaulted on debt.  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1997: Tolls increased and speed limit increased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1999: Debt restructured.  Project modified (from 2*2 lanes to 3*3 lanes)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2001: Extension of concession period (+20 years)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2004: Change </a:t>
            </a:r>
            <a:r>
              <a:rPr lang="en-US" dirty="0"/>
              <a:t>in tolls </a:t>
            </a:r>
            <a:r>
              <a:rPr lang="en-US" dirty="0" smtClean="0"/>
              <a:t>(variable </a:t>
            </a:r>
            <a:r>
              <a:rPr lang="en-US" dirty="0"/>
              <a:t>peak and discounted off-peak point-to-point rates)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2005: Macquarie Infrastructure Group (MIG) buys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2013: Mechanism to </a:t>
            </a:r>
            <a:r>
              <a:rPr lang="en-US" dirty="0"/>
              <a:t>define tolls is changed </a:t>
            </a:r>
            <a:r>
              <a:rPr lang="en-US" dirty="0" smtClean="0"/>
              <a:t>(highest: CPI+1</a:t>
            </a:r>
            <a:r>
              <a:rPr lang="en-US" dirty="0"/>
              <a:t>%, real GDP, or 2.8%.)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58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7"/>
          <a:stretch/>
        </p:blipFill>
        <p:spPr bwMode="auto">
          <a:xfrm>
            <a:off x="4957886" y="1124744"/>
            <a:ext cx="4438650" cy="3218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Case Study 5 – VA SR895 Pocahontas Pkwy (PP) </a:t>
            </a:r>
            <a:endParaRPr lang="en-US" sz="280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420684" y="2101220"/>
            <a:ext cx="216024" cy="216024"/>
          </a:xfrm>
          <a:prstGeom prst="ellipse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9" idx="5"/>
          </p:cNvCxnSpPr>
          <p:nvPr/>
        </p:nvCxnSpPr>
        <p:spPr>
          <a:xfrm>
            <a:off x="7605072" y="2285608"/>
            <a:ext cx="535692" cy="9677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29497" y="3284984"/>
            <a:ext cx="195118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Richmond, Virginia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331352"/>
              </p:ext>
            </p:extLst>
          </p:nvPr>
        </p:nvGraphicFramePr>
        <p:xfrm>
          <a:off x="251520" y="1268760"/>
          <a:ext cx="4608512" cy="265147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772505"/>
                <a:gridCol w="2836007"/>
              </a:tblGrid>
              <a:tr h="307761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Concessionaire</a:t>
                      </a:r>
                      <a:endParaRPr lang="es-GT" sz="16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Fluor Daniel</a:t>
                      </a:r>
                      <a:r>
                        <a:rPr lang="es-GT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&amp; Morrison Knudsen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07761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1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</a:t>
                      </a:r>
                      <a:r>
                        <a:rPr lang="es-GT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GT" sz="1600" b="1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</a:t>
                      </a:r>
                      <a:endParaRPr lang="es-GT" sz="16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1998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Facility Open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2002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 smtClean="0">
                          <a:effectLst/>
                        </a:rPr>
                        <a:t>Revenue </a:t>
                      </a:r>
                      <a:r>
                        <a:rPr lang="es-GT" sz="1600" u="none" strike="noStrike" dirty="0">
                          <a:effectLst/>
                        </a:rPr>
                        <a:t>source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Toll</a:t>
                      </a:r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</a:tr>
              <a:tr h="231543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>
                          <a:effectLst/>
                        </a:rPr>
                        <a:t>Contract type</a:t>
                      </a:r>
                      <a:endParaRPr lang="es-G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DBFOM</a:t>
                      </a:r>
                    </a:p>
                  </a:txBody>
                  <a:tcPr marL="9525" marR="9525" marT="9525" marB="0" anchor="ctr"/>
                </a:tc>
              </a:tr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>
                          <a:effectLst/>
                        </a:rPr>
                        <a:t>Original cost (US$)</a:t>
                      </a:r>
                      <a:endParaRPr lang="es-G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381 million (1998)</a:t>
                      </a:r>
                    </a:p>
                  </a:txBody>
                  <a:tcPr marL="9525" marR="9525" marT="9525" marB="0" anchor="ctr"/>
                </a:tc>
              </a:tr>
              <a:tr h="345330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 err="1">
                          <a:effectLst/>
                        </a:rPr>
                        <a:t>Constructed</a:t>
                      </a:r>
                      <a:r>
                        <a:rPr lang="es-GT" sz="1600" u="none" strike="noStrike" dirty="0">
                          <a:effectLst/>
                        </a:rPr>
                        <a:t/>
                      </a:r>
                      <a:br>
                        <a:rPr lang="es-GT" sz="1600" u="none" strike="noStrike" dirty="0">
                          <a:effectLst/>
                        </a:rPr>
                      </a:br>
                      <a:r>
                        <a:rPr lang="es-GT" sz="1600" u="none" strike="noStrike" dirty="0" err="1" smtClean="0">
                          <a:effectLst/>
                        </a:rPr>
                        <a:t>Length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 </a:t>
                      </a:r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miles (14km)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75973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>
                          <a:effectLst/>
                        </a:rPr>
                        <a:t>Bridge </a:t>
                      </a:r>
                      <a:r>
                        <a:rPr lang="es-GT" sz="1600" u="none" strike="noStrike" dirty="0" smtClean="0">
                          <a:effectLst/>
                        </a:rPr>
                        <a:t>/ Tunnels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 / No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1520" y="4077072"/>
            <a:ext cx="4608512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Renegotiations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41175" y="4466729"/>
            <a:ext cx="8147249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2006: </a:t>
            </a:r>
            <a:r>
              <a:rPr lang="en-US" dirty="0" err="1" smtClean="0"/>
              <a:t>Transurban</a:t>
            </a:r>
            <a:r>
              <a:rPr lang="en-US" dirty="0" smtClean="0"/>
              <a:t> USA buys it, concession period is extended to 99 years and investment increases: 1.6 mile, four-lane road and electronic tolling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2012: </a:t>
            </a:r>
            <a:r>
              <a:rPr lang="en-US" dirty="0" err="1" smtClean="0"/>
              <a:t>Transurban</a:t>
            </a:r>
            <a:r>
              <a:rPr lang="en-US" dirty="0" smtClean="0"/>
              <a:t> USA writes off equity but operation continues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2014: </a:t>
            </a:r>
            <a:r>
              <a:rPr lang="en-US" dirty="0" err="1" smtClean="0"/>
              <a:t>Transurban</a:t>
            </a:r>
            <a:r>
              <a:rPr lang="en-US" dirty="0" smtClean="0"/>
              <a:t> USA transfers operations to </a:t>
            </a:r>
            <a:r>
              <a:rPr lang="en-US" dirty="0" err="1" smtClean="0"/>
              <a:t>DBi</a:t>
            </a:r>
            <a:r>
              <a:rPr lang="en-US" dirty="0" smtClean="0"/>
              <a:t> Services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683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886" y="1080120"/>
            <a:ext cx="44386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4374"/>
            <a:ext cx="9144000" cy="868362"/>
          </a:xfrm>
        </p:spPr>
        <p:txBody>
          <a:bodyPr>
            <a:noAutofit/>
          </a:bodyPr>
          <a:lstStyle/>
          <a:p>
            <a:r>
              <a:rPr lang="en-US" sz="2500" dirty="0" smtClean="0"/>
              <a:t>Case Study 6 – </a:t>
            </a:r>
            <a:r>
              <a:rPr lang="en-US" sz="2500" dirty="0"/>
              <a:t>Downtown Tunnel/Midtown Tunnel/MLK </a:t>
            </a:r>
            <a:r>
              <a:rPr lang="en-US" sz="2500" dirty="0" smtClean="0"/>
              <a:t>Extension or Elizabeth River Crossings (ERC)</a:t>
            </a:r>
            <a:endParaRPr lang="en-US" sz="250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768903" y="2273137"/>
            <a:ext cx="216024" cy="216024"/>
          </a:xfrm>
          <a:prstGeom prst="ellipse">
            <a:avLst/>
          </a:prstGeom>
          <a:solidFill>
            <a:srgbClr val="FF0000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9" idx="5"/>
            <a:endCxn id="14" idx="0"/>
          </p:cNvCxnSpPr>
          <p:nvPr/>
        </p:nvCxnSpPr>
        <p:spPr>
          <a:xfrm>
            <a:off x="7953291" y="2457525"/>
            <a:ext cx="251802" cy="8274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51790" y="3284984"/>
            <a:ext cx="170660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Norfolk, Virginia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6823"/>
              </p:ext>
            </p:extLst>
          </p:nvPr>
        </p:nvGraphicFramePr>
        <p:xfrm>
          <a:off x="485860" y="1268760"/>
          <a:ext cx="4032448" cy="272396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925900"/>
                <a:gridCol w="2106548"/>
              </a:tblGrid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Concessionaire</a:t>
                      </a:r>
                      <a:endParaRPr lang="es-GT" sz="16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Skanska &amp;</a:t>
                      </a:r>
                      <a:r>
                        <a:rPr lang="es-GT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Macquiare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1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</a:t>
                      </a:r>
                      <a:r>
                        <a:rPr lang="es-GT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GT" sz="1600" b="1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</a:t>
                      </a:r>
                      <a:endParaRPr lang="es-GT" sz="16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400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GT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Facility Open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Expected 2017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 smtClean="0">
                          <a:effectLst/>
                        </a:rPr>
                        <a:t>Revenue </a:t>
                      </a:r>
                      <a:r>
                        <a:rPr lang="es-GT" sz="1600" u="none" strike="noStrike" dirty="0">
                          <a:effectLst/>
                        </a:rPr>
                        <a:t>source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Toll</a:t>
                      </a:r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</a:tr>
              <a:tr h="231543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>
                          <a:effectLst/>
                        </a:rPr>
                        <a:t>Contract type</a:t>
                      </a:r>
                      <a:endParaRPr lang="es-G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DBFOM</a:t>
                      </a:r>
                    </a:p>
                  </a:txBody>
                  <a:tcPr marL="9525" marR="9525" marT="9525" marB="0" anchor="ctr"/>
                </a:tc>
              </a:tr>
              <a:tr h="344006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>
                          <a:effectLst/>
                        </a:rPr>
                        <a:t>Original cost (US$)</a:t>
                      </a:r>
                      <a:endParaRPr lang="es-G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2,089 </a:t>
                      </a:r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million (2012)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5330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 err="1">
                          <a:effectLst/>
                        </a:rPr>
                        <a:t>Constructed</a:t>
                      </a:r>
                      <a:r>
                        <a:rPr lang="es-GT" sz="1600" u="none" strike="noStrike" dirty="0">
                          <a:effectLst/>
                        </a:rPr>
                        <a:t/>
                      </a:r>
                      <a:br>
                        <a:rPr lang="es-GT" sz="1600" u="none" strike="noStrike" dirty="0">
                          <a:effectLst/>
                        </a:rPr>
                      </a:br>
                      <a:r>
                        <a:rPr lang="es-GT" sz="1600" u="none" strike="noStrike" dirty="0" err="1" smtClean="0">
                          <a:effectLst/>
                        </a:rPr>
                        <a:t>Length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 </a:t>
                      </a:r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miles (3.5km)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75973"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u="none" strike="noStrike" dirty="0" smtClean="0">
                          <a:effectLst/>
                        </a:rPr>
                        <a:t>Bridge / Tunnels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 </a:t>
                      </a:r>
                      <a:r>
                        <a:rPr lang="es-G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Yes</a:t>
                      </a:r>
                      <a:endParaRPr lang="es-G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57200" y="4221088"/>
            <a:ext cx="4042792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Renegotiations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57199" y="4610745"/>
            <a:ext cx="814724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2012: toll delayed in exchange for $100 million (2012)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2014: toll decrease in exchange for $82.5 million (2014)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530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1520" y="1196752"/>
            <a:ext cx="439248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1" dirty="0" smtClean="0"/>
              <a:t>Opportunism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1772871"/>
            <a:ext cx="439248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Evidence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2234536"/>
            <a:ext cx="4392488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Public: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CA: SR91 – </a:t>
            </a:r>
            <a:r>
              <a:rPr lang="en-US" dirty="0" err="1" smtClean="0"/>
              <a:t>govt</a:t>
            </a:r>
            <a:r>
              <a:rPr lang="en-US" dirty="0" smtClean="0"/>
              <a:t> attempted to breach non-compete clause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CA: Professional Engineers in California Governments’ alleged influence on SBX?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VA: high contestability; possible source</a:t>
            </a:r>
          </a:p>
          <a:p>
            <a:r>
              <a:rPr lang="en-US" dirty="0" smtClean="0"/>
              <a:t>Private: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Concessionaires experienced with renegotiations</a:t>
            </a:r>
          </a:p>
          <a:p>
            <a:r>
              <a:rPr lang="en-US" dirty="0" smtClean="0"/>
              <a:t>Problem: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Evidence </a:t>
            </a:r>
            <a:r>
              <a:rPr lang="en-US" dirty="0"/>
              <a:t>of </a:t>
            </a:r>
            <a:r>
              <a:rPr lang="en-US" dirty="0" smtClean="0"/>
              <a:t>opportunism limited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Additional analysis is needed to evaluate the relationship between the variables and opportunism</a:t>
            </a:r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spcBef>
                <a:spcPct val="0"/>
              </a:spcBef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Discussion</a:t>
            </a:r>
            <a:endParaRPr lang="en-US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88024" y="1196752"/>
            <a:ext cx="404279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1" dirty="0" smtClean="0"/>
              <a:t>Exogenous Changes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88024" y="1772816"/>
            <a:ext cx="396044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Evidence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88024" y="2234481"/>
            <a:ext cx="3960440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Economic growth and unemployment may have affected: DG, SBX, PP, partly ITR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SBX may have been affected by sudden price increases in </a:t>
            </a:r>
            <a:r>
              <a:rPr lang="en-US" dirty="0"/>
              <a:t>construction machinery manufacturing and iron and steel </a:t>
            </a:r>
            <a:r>
              <a:rPr lang="en-US" dirty="0" smtClean="0"/>
              <a:t>mills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Interest rate changes affected DG and ITR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61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772816"/>
            <a:ext cx="418680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Evidence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2234481"/>
            <a:ext cx="4176464" cy="2862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Technical complexity: high in SBX, considerable in other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Novelty of the P3 model: SR91, ITR, DG, SBX, and 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Political viability (e.g., fiscal/tolling, environmental, civil rights concerns)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VA strongest institutional environment</a:t>
            </a:r>
            <a:endParaRPr lang="en-US" sz="1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Technical </a:t>
            </a:r>
            <a:r>
              <a:rPr lang="en-US" dirty="0"/>
              <a:t>complexity, duration, and  complicated political environment </a:t>
            </a:r>
            <a:r>
              <a:rPr lang="en-US" dirty="0" smtClean="0"/>
              <a:t>a </a:t>
            </a:r>
            <a:r>
              <a:rPr lang="en-US" dirty="0"/>
              <a:t>potential problem for ERC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1196752"/>
            <a:ext cx="418680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1" dirty="0" smtClean="0"/>
              <a:t>Contract Complexity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88024" y="1196752"/>
            <a:ext cx="404279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1" dirty="0" smtClean="0"/>
              <a:t>Winner´s Curse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88024" y="1772816"/>
            <a:ext cx="404279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Evidence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788024" y="2234481"/>
            <a:ext cx="4042792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ITR appears to have been subject to some degree of winner´s curse: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Bidding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Four bidders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Cintra</a:t>
            </a:r>
            <a:r>
              <a:rPr lang="en-US" dirty="0" smtClean="0"/>
              <a:t> &amp; Macquarie: $3.8 billion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Indiana Road Co LLC: $2.8 billion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Itinere</a:t>
            </a:r>
            <a:r>
              <a:rPr lang="en-US" dirty="0" smtClean="0"/>
              <a:t> I S.A.: $2.5 billion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Indiana TRP LLC: $1.8 billion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457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>
              <a:spcBef>
                <a:spcPct val="0"/>
              </a:spcBef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Discussion</a:t>
            </a:r>
            <a:endParaRPr lang="en-US" sz="28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30130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Presentation Outline</a:t>
            </a:r>
            <a:endParaRPr lang="en-US" sz="2800" kern="12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Scope of the presentation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Why the U.S. presents a different context for P3s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Theoretical perspectives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 U.S. situation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Six case studies in the U.S.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Discussion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Conclusions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Q&amp;A and general discussion</a:t>
            </a:r>
            <a:endParaRPr lang="en-US" sz="2200" dirty="0"/>
          </a:p>
          <a:p>
            <a:pPr>
              <a:lnSpc>
                <a:spcPct val="150000"/>
              </a:lnSpc>
            </a:pPr>
            <a:endParaRPr lang="en-US" sz="24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Gifford et al., Renegotiation of PPPs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237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08112"/>
          </a:xfrm>
        </p:spPr>
        <p:txBody>
          <a:bodyPr>
            <a:normAutofit/>
          </a:bodyPr>
          <a:lstStyle/>
          <a:p>
            <a:pPr lvl="1" algn="ctr"/>
            <a:r>
              <a:rPr lang="en-US" sz="3200" dirty="0" smtClean="0"/>
              <a:t>Conclusions</a:t>
            </a:r>
            <a:endParaRPr lang="en-US" sz="3200" dirty="0" smtClean="0">
              <a:effectLst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328592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1124744"/>
            <a:ext cx="8964488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Factors associated </a:t>
            </a:r>
            <a:r>
              <a:rPr lang="en-US" sz="2400" smtClean="0"/>
              <a:t>with renegotiations </a:t>
            </a:r>
            <a:r>
              <a:rPr lang="en-US" sz="2400" dirty="0" smtClean="0"/>
              <a:t>in the U.S. P3 market:</a:t>
            </a:r>
          </a:p>
          <a:p>
            <a:pPr lvl="1"/>
            <a:r>
              <a:rPr lang="en-US" sz="2000" dirty="0" smtClean="0"/>
              <a:t>External shocks: e.g., economic growth,  inflationary pressures, and interest rate hikes (Dulles Greenway, South Bay Expressway, Pocahontas Pkwy, and Indiana Toll Road)</a:t>
            </a:r>
          </a:p>
          <a:p>
            <a:pPr lvl="1"/>
            <a:r>
              <a:rPr lang="en-US" sz="2000" dirty="0" smtClean="0"/>
              <a:t>Contract complexity, due to the novelty of these type of projects </a:t>
            </a:r>
          </a:p>
          <a:p>
            <a:pPr lvl="1"/>
            <a:r>
              <a:rPr lang="en-US" sz="2000" dirty="0" smtClean="0"/>
              <a:t>Political environment: e.g., resistance to private provision of public goods</a:t>
            </a:r>
          </a:p>
          <a:p>
            <a:pPr lvl="1"/>
            <a:r>
              <a:rPr lang="en-US" sz="2000" dirty="0" smtClean="0"/>
              <a:t>Complex projects, with high uncertainty, difficult to account for in contracts</a:t>
            </a:r>
          </a:p>
          <a:p>
            <a:r>
              <a:rPr lang="en-US" sz="2400" dirty="0" smtClean="0"/>
              <a:t>No definitive evidence of opportunism.</a:t>
            </a:r>
            <a:endParaRPr lang="en-US" sz="2400" dirty="0"/>
          </a:p>
          <a:p>
            <a:r>
              <a:rPr lang="en-US" sz="2400" dirty="0" smtClean="0"/>
              <a:t>Winner´s curse effect may have been present in Indiana, given the gap between the winner´s bid and what others submitted.</a:t>
            </a:r>
          </a:p>
          <a:p>
            <a:r>
              <a:rPr lang="en-US" sz="2400" dirty="0" smtClean="0"/>
              <a:t>Government losses to date: South Bay Expressway may bring losses to U.S.DOT; Dulles Greenway 20-year term extension</a:t>
            </a:r>
          </a:p>
          <a:p>
            <a:r>
              <a:rPr lang="en-US" sz="2400" dirty="0" smtClean="0"/>
              <a:t>Further research needed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56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en-US" sz="2400" dirty="0" smtClean="0"/>
              <a:t>Center for Transportation Public-Private Partnership Policy George Mason University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17161"/>
            <a:ext cx="8229600" cy="326416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 smtClean="0"/>
              <a:t>For more information:</a:t>
            </a:r>
          </a:p>
          <a:p>
            <a:pPr marL="0" lvl="1" indent="0">
              <a:buNone/>
            </a:pPr>
            <a:endParaRPr lang="en-US" sz="1800" dirty="0"/>
          </a:p>
          <a:p>
            <a:pPr marL="0" lvl="1" indent="0" algn="ctr">
              <a:buNone/>
            </a:pPr>
            <a:r>
              <a:rPr lang="en-US" sz="2000" dirty="0" smtClean="0"/>
              <a:t>Visit us at: p3policy.gmu.edu</a:t>
            </a:r>
          </a:p>
          <a:p>
            <a:pPr marL="0" lvl="1" indent="0" algn="ctr">
              <a:buNone/>
            </a:pPr>
            <a:endParaRPr lang="en-US" sz="2000" dirty="0" smtClean="0"/>
          </a:p>
          <a:p>
            <a:pPr marL="0" lvl="1" indent="0" algn="ctr">
              <a:buNone/>
            </a:pPr>
            <a:r>
              <a:rPr lang="en-US" sz="2000" dirty="0"/>
              <a:t>Jonathan L. Gifford, Ph.D.</a:t>
            </a:r>
          </a:p>
          <a:p>
            <a:pPr marL="0" lvl="1" indent="0" algn="ctr">
              <a:buNone/>
            </a:pPr>
            <a:r>
              <a:rPr lang="en-US" sz="2000" dirty="0"/>
              <a:t>George Mason University </a:t>
            </a:r>
            <a:endParaRPr lang="en-US" sz="2000" dirty="0" smtClean="0"/>
          </a:p>
          <a:p>
            <a:pPr marL="0" lvl="1" indent="0" algn="ctr">
              <a:buNone/>
            </a:pPr>
            <a:r>
              <a:rPr lang="en-US" sz="2000" dirty="0" smtClean="0"/>
              <a:t>School </a:t>
            </a:r>
            <a:r>
              <a:rPr lang="en-US" sz="2000" dirty="0"/>
              <a:t>of </a:t>
            </a:r>
            <a:r>
              <a:rPr lang="en-US" sz="2000" dirty="0" smtClean="0"/>
              <a:t>Policy, Government, and International Affairs</a:t>
            </a:r>
            <a:endParaRPr lang="en-US" sz="2000" dirty="0"/>
          </a:p>
          <a:p>
            <a:pPr marL="0" lvl="1" indent="0" algn="ctr">
              <a:buNone/>
            </a:pPr>
            <a:r>
              <a:rPr lang="en-US" sz="2000" dirty="0" smtClean="0"/>
              <a:t>3351 Fairfax Drive, Arlington, VA 22201 </a:t>
            </a:r>
            <a:r>
              <a:rPr lang="en-US" sz="2000" dirty="0"/>
              <a:t>USA</a:t>
            </a:r>
          </a:p>
          <a:p>
            <a:pPr marL="0" lvl="1" indent="0" algn="ctr">
              <a:buNone/>
            </a:pPr>
            <a:r>
              <a:rPr lang="en-US" sz="2000" dirty="0"/>
              <a:t>jgifford@gmu.edu / +</a:t>
            </a:r>
            <a:r>
              <a:rPr lang="en-US" sz="2000" dirty="0" smtClean="0"/>
              <a:t>1(703)993-2275</a:t>
            </a:r>
            <a:endParaRPr lang="en-US" dirty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484784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75656" y="1772816"/>
            <a:ext cx="6408712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Expanding the </a:t>
            </a:r>
            <a:r>
              <a:rPr lang="en-US" sz="2400" b="1" dirty="0"/>
              <a:t>evidence base, enhancing agency capacity, </a:t>
            </a:r>
            <a:r>
              <a:rPr lang="en-US" sz="2400" b="1" dirty="0" smtClean="0"/>
              <a:t>educating </a:t>
            </a:r>
            <a:r>
              <a:rPr lang="en-US" sz="2400" b="1" dirty="0"/>
              <a:t>the workforce and community about P3s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295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922114"/>
          </a:xfrm>
        </p:spPr>
        <p:txBody>
          <a:bodyPr>
            <a:normAutofit/>
          </a:bodyPr>
          <a:lstStyle/>
          <a:p>
            <a:pPr lvl="1" algn="ctr"/>
            <a:r>
              <a:rPr lang="en-US" sz="2400" dirty="0" smtClean="0"/>
              <a:t>Scope: A Broad Understanding of Renegotiations in the United States</a:t>
            </a:r>
            <a:endParaRPr lang="en-US" sz="2400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43608"/>
            <a:ext cx="8352928" cy="13533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/>
              <a:t>Public concern about rent seeking and opportunism</a:t>
            </a:r>
          </a:p>
          <a:p>
            <a:r>
              <a:rPr lang="en-US" sz="2400" dirty="0" smtClean="0"/>
              <a:t>Concerns about what should be </a:t>
            </a:r>
            <a:r>
              <a:rPr lang="en-US" sz="2400" dirty="0" smtClean="0"/>
              <a:t>public policy</a:t>
            </a:r>
            <a:endParaRPr lang="en-US" sz="24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3784972"/>
            <a:ext cx="8352928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Is the U.S. experience </a:t>
            </a:r>
            <a:r>
              <a:rPr lang="en-US" sz="2400" dirty="0" smtClean="0"/>
              <a:t>comparable to </a:t>
            </a:r>
            <a:r>
              <a:rPr lang="en-US" sz="2400" dirty="0" smtClean="0"/>
              <a:t>global </a:t>
            </a:r>
            <a:r>
              <a:rPr lang="en-US" sz="2400" dirty="0" smtClean="0"/>
              <a:t>experience?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 </a:t>
            </a:r>
            <a:r>
              <a:rPr lang="en-US" sz="2400" dirty="0" smtClean="0"/>
              <a:t>look </a:t>
            </a:r>
            <a:r>
              <a:rPr lang="en-US" sz="2400" dirty="0" smtClean="0"/>
              <a:t>at: renegotiations, defaults, bankruptcies and buy-outs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can be said in the absence of a clear </a:t>
            </a:r>
            <a:r>
              <a:rPr lang="en-US" sz="2400" dirty="0"/>
              <a:t>test to evaluate motives (opportunism, external shocks, contract complexity, and winner´s curse)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3312735"/>
            <a:ext cx="2477601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 smtClean="0"/>
              <a:t>Academic interest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481815" y="1181943"/>
            <a:ext cx="198714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 smtClean="0"/>
              <a:t>Policy interest</a:t>
            </a:r>
            <a:endParaRPr lang="en-US" sz="2400" b="1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9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922114"/>
          </a:xfrm>
        </p:spPr>
        <p:txBody>
          <a:bodyPr>
            <a:normAutofit fontScale="90000"/>
          </a:bodyPr>
          <a:lstStyle/>
          <a:p>
            <a:pPr lvl="1" algn="ctr"/>
            <a:r>
              <a:rPr lang="en-US" sz="2400" dirty="0" smtClean="0"/>
              <a:t>Scope: Types of Renegotiation Events:</a:t>
            </a:r>
            <a:br>
              <a:rPr lang="en-US" sz="2400" dirty="0" smtClean="0"/>
            </a:br>
            <a:r>
              <a:rPr lang="en-US" sz="2400" dirty="0" smtClean="0"/>
              <a:t>Contract </a:t>
            </a:r>
            <a:r>
              <a:rPr lang="en-US" sz="2400" dirty="0" smtClean="0"/>
              <a:t>Modifications, </a:t>
            </a:r>
            <a:r>
              <a:rPr lang="en-US" sz="2400" dirty="0" smtClean="0"/>
              <a:t>Defaults, Bankruptcies, and Buy-outs</a:t>
            </a:r>
            <a:endParaRPr lang="en-US" sz="2400" dirty="0" smtClean="0">
              <a:effectLst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813005"/>
            <a:ext cx="397078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Modifications to P3 contractual </a:t>
            </a:r>
            <a:r>
              <a:rPr lang="en-US" sz="2400" dirty="0" smtClean="0"/>
              <a:t>agreements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457200" y="1340768"/>
            <a:ext cx="31022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 smtClean="0"/>
              <a:t>Contract Modifications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471471" y="3861048"/>
            <a:ext cx="124829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 smtClean="0"/>
              <a:t>Defaults</a:t>
            </a:r>
            <a:endParaRPr lang="en-US" sz="2400" b="1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705672" y="4335486"/>
            <a:ext cx="3970784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Legal proceeding when the private partner is unable to repay its debt.  The assets are used to pay part of it, ownership may change.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4705672" y="3861047"/>
            <a:ext cx="1846531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 smtClean="0"/>
              <a:t>Bankruptcies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4719943" y="1340768"/>
            <a:ext cx="132440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 smtClean="0"/>
              <a:t>Buy-outs</a:t>
            </a:r>
            <a:endParaRPr lang="en-US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4705672" y="1815207"/>
            <a:ext cx="397078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A new owner (with different reputation and capabilities) buys the P3 project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482300" y="4335486"/>
            <a:ext cx="3970784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private partner fails to meet </a:t>
            </a:r>
            <a:r>
              <a:rPr lang="en-US" sz="2400" dirty="0" smtClean="0"/>
              <a:t>debt </a:t>
            </a:r>
            <a:r>
              <a:rPr lang="en-US" sz="2400" dirty="0"/>
              <a:t>service. </a:t>
            </a:r>
            <a:r>
              <a:rPr lang="en-US" sz="2400" dirty="0" smtClean="0"/>
              <a:t>It </a:t>
            </a:r>
            <a:r>
              <a:rPr lang="en-US" sz="2400" dirty="0"/>
              <a:t>may still be able to operate the </a:t>
            </a:r>
            <a:r>
              <a:rPr lang="en-US" sz="2400" dirty="0" smtClean="0"/>
              <a:t>facilities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996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7" grpId="1" animBg="1"/>
      <p:bldP spid="8" grpId="0" animBg="1"/>
      <p:bldP spid="8" grpId="1" animBg="1"/>
      <p:bldP spid="11" grpId="0" animBg="1"/>
      <p:bldP spid="11" grpId="1" animBg="1"/>
      <p:bldP spid="13" grpId="0" animBg="1"/>
      <p:bldP spid="13" grpId="1" animBg="1"/>
      <p:bldP spid="14" grpId="0" animBg="1"/>
      <p:bldP spid="15" grpId="0" animBg="1"/>
      <p:bldP spid="16" grpId="0" animBg="1"/>
      <p:bldP spid="1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>
            <a:noAutofit/>
          </a:bodyPr>
          <a:lstStyle/>
          <a:p>
            <a:pPr lvl="1" algn="ctr"/>
            <a:r>
              <a:rPr lang="en-US" sz="2400" dirty="0" smtClean="0"/>
              <a:t>Why the U.S. Context Matters: Federal System, </a:t>
            </a:r>
            <a:br>
              <a:rPr lang="en-US" sz="2400" dirty="0" smtClean="0"/>
            </a:br>
            <a:r>
              <a:rPr lang="en-US" sz="2400" dirty="0" smtClean="0"/>
              <a:t>Common Law and Bankruptcy Law (Chapter 11)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1196752"/>
            <a:ext cx="404279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1" dirty="0" smtClean="0"/>
              <a:t>Federal System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3501008"/>
            <a:ext cx="404279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P3 Relevance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962673"/>
            <a:ext cx="4042792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Federal: </a:t>
            </a:r>
            <a:r>
              <a:rPr lang="en-US" sz="2400" dirty="0"/>
              <a:t>loan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State: </a:t>
            </a:r>
            <a:r>
              <a:rPr lang="en-US" sz="2400" dirty="0" smtClean="0"/>
              <a:t>authority </a:t>
            </a:r>
            <a:r>
              <a:rPr lang="en-US" sz="2400" dirty="0"/>
              <a:t>and assets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Local: delegated authority and </a:t>
            </a:r>
            <a:r>
              <a:rPr lang="en-US" sz="2400" dirty="0" smtClean="0"/>
              <a:t>assets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777680" y="3501008"/>
            <a:ext cx="404279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P3 Relevance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77680" y="3962673"/>
            <a:ext cx="4042792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Defaults do not put operations in danger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Bankruptcies have had minimum impact </a:t>
            </a:r>
            <a:r>
              <a:rPr lang="en-US" sz="2400" dirty="0" smtClean="0"/>
              <a:t>on public </a:t>
            </a:r>
            <a:r>
              <a:rPr lang="en-US" sz="2400" dirty="0" smtClean="0"/>
              <a:t>sector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4777680" y="1196752"/>
            <a:ext cx="398532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1" dirty="0" smtClean="0"/>
              <a:t>Common Law and Chapter 11</a:t>
            </a:r>
            <a:endParaRPr lang="en-US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7544" y="1663640"/>
            <a:ext cx="4032448" cy="1200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Fragmented authority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Institutional </a:t>
            </a:r>
            <a:r>
              <a:rPr lang="en-US" sz="2400" dirty="0" smtClean="0"/>
              <a:t>heterogeneity</a:t>
            </a:r>
          </a:p>
          <a:p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777680" y="1663640"/>
            <a:ext cx="3985320" cy="1200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Relies on </a:t>
            </a:r>
            <a:r>
              <a:rPr lang="en-US" sz="2400" dirty="0" smtClean="0"/>
              <a:t>legal </a:t>
            </a:r>
            <a:r>
              <a:rPr lang="en-US" sz="2400" dirty="0" smtClean="0"/>
              <a:t>precedent, </a:t>
            </a:r>
            <a:r>
              <a:rPr lang="en-US" sz="2400" dirty="0" smtClean="0"/>
              <a:t>not on legislation, subject to contradictory principles.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6174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 animBg="1"/>
      <p:bldP spid="9" grpId="1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0CE7-DF7C-4B94-BE02-461DA4206C31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19672" y="5229200"/>
            <a:ext cx="7128792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619672" y="1836440"/>
            <a:ext cx="0" cy="339276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05842" y="5733255"/>
            <a:ext cx="1678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Risk to public sector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27579" y="5733254"/>
            <a:ext cx="1748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Risk to private sector</a:t>
            </a:r>
            <a:endParaRPr lang="en-US" sz="1400" b="1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668344" y="5589240"/>
            <a:ext cx="864096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791239" y="5630724"/>
            <a:ext cx="874440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331640" y="2511477"/>
            <a:ext cx="0" cy="7920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3528" y="3278640"/>
            <a:ext cx="8609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Higher </a:t>
            </a:r>
          </a:p>
          <a:p>
            <a:r>
              <a:rPr lang="en-US" sz="1400" b="1" dirty="0" smtClean="0">
                <a:solidFill>
                  <a:schemeClr val="tx2"/>
                </a:solidFill>
              </a:rPr>
              <a:t>expected</a:t>
            </a:r>
          </a:p>
          <a:p>
            <a:r>
              <a:rPr lang="en-US" sz="1400" b="1" dirty="0" smtClean="0">
                <a:solidFill>
                  <a:schemeClr val="tx2"/>
                </a:solidFill>
              </a:rPr>
              <a:t> return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65678" y="6127412"/>
            <a:ext cx="61547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 smtClean="0"/>
              <a:t>Source: Based on Josh </a:t>
            </a:r>
            <a:r>
              <a:rPr lang="en-US" sz="1050" dirty="0" smtClean="0"/>
              <a:t>Evans, </a:t>
            </a:r>
            <a:r>
              <a:rPr lang="en-US" sz="1050" dirty="0" err="1" smtClean="0"/>
              <a:t>Bostonia</a:t>
            </a:r>
            <a:r>
              <a:rPr lang="en-US" sz="1050" dirty="0" smtClean="0"/>
              <a:t> </a:t>
            </a:r>
            <a:r>
              <a:rPr lang="en-US" sz="1050" dirty="0" smtClean="0"/>
              <a:t>Partners (July 2014)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07704" y="3933056"/>
            <a:ext cx="1008112" cy="129614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Tax financed or Tax-exempt bond</a:t>
            </a:r>
            <a:endParaRPr lang="en-US" sz="1400" b="1" dirty="0"/>
          </a:p>
        </p:txBody>
      </p:sp>
      <p:sp>
        <p:nvSpPr>
          <p:cNvPr id="27" name="Rectangle 26"/>
          <p:cNvSpPr/>
          <p:nvPr/>
        </p:nvSpPr>
        <p:spPr>
          <a:xfrm>
            <a:off x="6948264" y="2420888"/>
            <a:ext cx="1008112" cy="279625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Project equity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 smtClean="0"/>
              <a:t>Non-recourse financing</a:t>
            </a:r>
            <a:endParaRPr lang="en-US" sz="1400" b="1" dirty="0"/>
          </a:p>
        </p:txBody>
      </p:sp>
      <p:sp>
        <p:nvSpPr>
          <p:cNvPr id="29" name="Rectangle 28"/>
          <p:cNvSpPr/>
          <p:nvPr/>
        </p:nvSpPr>
        <p:spPr>
          <a:xfrm>
            <a:off x="5258172" y="2998577"/>
            <a:ext cx="1114028" cy="219624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Mezzanine equity</a:t>
            </a:r>
            <a:endParaRPr lang="en-US" sz="1400" b="1" dirty="0"/>
          </a:p>
        </p:txBody>
      </p:sp>
      <p:sp>
        <p:nvSpPr>
          <p:cNvPr id="30" name="Rectangle 29"/>
          <p:cNvSpPr/>
          <p:nvPr/>
        </p:nvSpPr>
        <p:spPr>
          <a:xfrm>
            <a:off x="3563888" y="3528300"/>
            <a:ext cx="1008112" cy="17009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Taxable debt</a:t>
            </a:r>
            <a:endParaRPr lang="en-US" sz="1400" b="1" dirty="0"/>
          </a:p>
        </p:txBody>
      </p:sp>
      <p:sp>
        <p:nvSpPr>
          <p:cNvPr id="31" name="Rectangle 30"/>
          <p:cNvSpPr/>
          <p:nvPr/>
        </p:nvSpPr>
        <p:spPr>
          <a:xfrm>
            <a:off x="1907704" y="3492296"/>
            <a:ext cx="1008112" cy="4407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Spread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3472150" y="1364575"/>
            <a:ext cx="377539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U.S. </a:t>
            </a:r>
            <a:r>
              <a:rPr lang="en-US" dirty="0" smtClean="0"/>
              <a:t>relies on </a:t>
            </a:r>
            <a:r>
              <a:rPr lang="en-US" dirty="0" smtClean="0"/>
              <a:t>non-recourse </a:t>
            </a:r>
            <a:r>
              <a:rPr lang="en-US" dirty="0" smtClean="0"/>
              <a:t>financing.</a:t>
            </a:r>
            <a:endParaRPr lang="en-US" dirty="0" smtClean="0"/>
          </a:p>
          <a:p>
            <a:pPr algn="ctr"/>
            <a:r>
              <a:rPr lang="en-US" dirty="0" smtClean="0"/>
              <a:t>This disciplines the private sector </a:t>
            </a:r>
          </a:p>
          <a:p>
            <a:pPr algn="ctr"/>
            <a:r>
              <a:rPr lang="en-US" dirty="0" smtClean="0"/>
              <a:t>while increasing the risk of the project</a:t>
            </a:r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590871" y="231369"/>
            <a:ext cx="8229600" cy="922114"/>
          </a:xfrm>
        </p:spPr>
        <p:txBody>
          <a:bodyPr>
            <a:noAutofit/>
          </a:bodyPr>
          <a:lstStyle/>
          <a:p>
            <a:pPr marL="0" lvl="1" algn="ctr"/>
            <a:r>
              <a:rPr lang="en-US" sz="2400" dirty="0" smtClean="0"/>
              <a:t>Why the U.S. Context Matters: P3 Financing Mechanisms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0141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>
            <a:noAutofit/>
          </a:bodyPr>
          <a:lstStyle/>
          <a:p>
            <a:pPr lvl="1" algn="ctr"/>
            <a:r>
              <a:rPr lang="en-US" sz="2400" dirty="0" smtClean="0"/>
              <a:t>Theoretical Perspectives (1)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Opportunism and Exogenous Changes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1196752"/>
            <a:ext cx="4042792" cy="2234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 smtClean="0"/>
              <a:t>Renegotiation occurs because one of the parties takes advantage of an (inherently)</a:t>
            </a:r>
            <a:br>
              <a:rPr lang="en-US" sz="2400" dirty="0" smtClean="0"/>
            </a:br>
            <a:r>
              <a:rPr lang="en-US" sz="2400" dirty="0" smtClean="0"/>
              <a:t>incomplete contract</a:t>
            </a:r>
          </a:p>
          <a:p>
            <a:pPr algn="ctr">
              <a:spcBef>
                <a:spcPct val="20000"/>
              </a:spcBef>
            </a:pPr>
            <a:endParaRPr lang="en-US" sz="3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0" y="3877305"/>
            <a:ext cx="404279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Variables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338970"/>
            <a:ext cx="4042792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Public: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Change of leadership (“roving bandit,” political contestability)</a:t>
            </a:r>
            <a:endParaRPr lang="en-US" dirty="0"/>
          </a:p>
          <a:p>
            <a:r>
              <a:rPr lang="en-US" dirty="0" smtClean="0"/>
              <a:t>Private: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Experience </a:t>
            </a:r>
            <a:r>
              <a:rPr lang="en-US" dirty="0" smtClean="0"/>
              <a:t>with renegotiations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77680" y="3877305"/>
            <a:ext cx="404279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Variables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77680" y="4338970"/>
            <a:ext cx="4042792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Macroeconomic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Inflation (consumer, producer)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Economic growth (stagnation)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Unemployment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Interest rates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777680" y="1196752"/>
            <a:ext cx="3985320" cy="2271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 smtClean="0"/>
              <a:t>Renegotiation occurs as one or both parties aim to adapt the original contract to current unexpected exogenous events</a:t>
            </a:r>
          </a:p>
          <a:p>
            <a:pPr algn="ctr">
              <a:spcBef>
                <a:spcPct val="20000"/>
              </a:spcBef>
            </a:pP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80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>
            <a:normAutofit/>
          </a:bodyPr>
          <a:lstStyle/>
          <a:p>
            <a:pPr lvl="1" algn="ctr"/>
            <a:r>
              <a:rPr lang="en-US" sz="2400" dirty="0" smtClean="0"/>
              <a:t>Theoretical Perspectives (2)</a:t>
            </a:r>
            <a:br>
              <a:rPr lang="en-US" sz="2400" dirty="0" smtClean="0"/>
            </a:br>
            <a:r>
              <a:rPr lang="en-US" sz="2400" dirty="0" smtClean="0"/>
              <a:t>Contract Complexity and </a:t>
            </a:r>
            <a:r>
              <a:rPr lang="en-US" sz="2400" dirty="0"/>
              <a:t>Winner´s Curse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57200" y="1196752"/>
            <a:ext cx="4042792" cy="2234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 smtClean="0"/>
              <a:t>P3s are common for complex projects, which may exacerbate uncertainty, and trigger renegotiations</a:t>
            </a:r>
          </a:p>
          <a:p>
            <a:pPr algn="ctr">
              <a:spcBef>
                <a:spcPct val="20000"/>
              </a:spcBef>
            </a:pPr>
            <a:endParaRPr lang="en-US" dirty="0" smtClean="0"/>
          </a:p>
          <a:p>
            <a:pPr algn="ctr">
              <a:spcBef>
                <a:spcPct val="20000"/>
              </a:spcBef>
            </a:pPr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457200" y="3949313"/>
            <a:ext cx="404279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Variables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4410978"/>
            <a:ext cx="4042792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Design (length, bridges/tunnels)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Contract design (type, duration)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Experience (novelty of the P3s)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Political </a:t>
            </a:r>
            <a:r>
              <a:rPr lang="en-US" dirty="0" err="1" smtClean="0"/>
              <a:t>env</a:t>
            </a:r>
            <a:r>
              <a:rPr lang="en-US" dirty="0" smtClean="0"/>
              <a:t>. (ethnic fractionalization)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Institutional </a:t>
            </a:r>
            <a:r>
              <a:rPr lang="en-US" dirty="0" err="1" smtClean="0"/>
              <a:t>env</a:t>
            </a:r>
            <a:r>
              <a:rPr lang="en-US" dirty="0" smtClean="0"/>
              <a:t>. (state management capacity and regulatory body)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77680" y="1196751"/>
            <a:ext cx="3985320" cy="2271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dirty="0" smtClean="0"/>
              <a:t>Renegotiation occurs when, in the presence of uncertainty, the winner is the bidder with the most optimistic expectations</a:t>
            </a:r>
          </a:p>
          <a:p>
            <a:pPr algn="ctr">
              <a:spcBef>
                <a:spcPct val="20000"/>
              </a:spcBef>
            </a:pPr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4777680" y="3949313"/>
            <a:ext cx="404279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Variables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777680" y="4410978"/>
            <a:ext cx="4042792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Process to award the P3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Number of bidders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Bids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4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>
            <a:normAutofit/>
          </a:bodyPr>
          <a:lstStyle/>
          <a:p>
            <a:pPr lvl="1" algn="ctr"/>
            <a:r>
              <a:rPr lang="en-US" sz="2400" dirty="0" smtClean="0"/>
              <a:t>The U.S. Situation: Geographic Distribution of Highway </a:t>
            </a:r>
            <a:r>
              <a:rPr lang="en-US" sz="2400" dirty="0"/>
              <a:t>P3s </a:t>
            </a:r>
            <a:r>
              <a:rPr lang="en-US" sz="2400" dirty="0" smtClean="0"/>
              <a:t>in </a:t>
            </a:r>
            <a:r>
              <a:rPr lang="en-US" sz="2400" dirty="0"/>
              <a:t>the U.S.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990600"/>
            <a:ext cx="83058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F600CE7-DF7C-4B94-BE02-461DA4206C3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6127412"/>
            <a:ext cx="64087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 smtClean="0"/>
              <a:t>Puerto Rico not shown. Source</a:t>
            </a:r>
            <a:r>
              <a:rPr lang="en-US" sz="1050" dirty="0"/>
              <a:t>: Public Works </a:t>
            </a:r>
            <a:r>
              <a:rPr lang="en-US" sz="1050" dirty="0" smtClean="0"/>
              <a:t>Financing and </a:t>
            </a:r>
            <a:r>
              <a:rPr lang="en-US" sz="1050" dirty="0" err="1" smtClean="0"/>
              <a:t>InfraDeals</a:t>
            </a:r>
            <a:endParaRPr lang="en-US" sz="105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25" y="1076738"/>
            <a:ext cx="7868914" cy="5088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Gifford et al., Renegotiation of PPPs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378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20360</TotalTime>
  <Words>2167</Words>
  <Application>Microsoft Macintosh PowerPoint</Application>
  <PresentationFormat>On-screen Show (4:3)</PresentationFormat>
  <Paragraphs>415</Paragraphs>
  <Slides>21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RENEGOTIATIONS IN TRANSPORTATION  PUBLIC-PRIVATE PARTNERSHIPS:  THE U.S. EXPERIENCE </vt:lpstr>
      <vt:lpstr>Presentation Outline</vt:lpstr>
      <vt:lpstr>Scope: A Broad Understanding of Renegotiations in the United States</vt:lpstr>
      <vt:lpstr>Scope: Types of Renegotiation Events: Contract Modifications, Defaults, Bankruptcies, and Buy-outs</vt:lpstr>
      <vt:lpstr>Why the U.S. Context Matters: Federal System,  Common Law and Bankruptcy Law (Chapter 11)</vt:lpstr>
      <vt:lpstr>Why the U.S. Context Matters: P3 Financing Mechanisms</vt:lpstr>
      <vt:lpstr>Theoretical Perspectives (1)  Opportunism and Exogenous Changes</vt:lpstr>
      <vt:lpstr>Theoretical Perspectives (2) Contract Complexity and Winner´s Curse</vt:lpstr>
      <vt:lpstr>The U.S. Situation: Geographic Distribution of Highway P3s in the U.S.</vt:lpstr>
      <vt:lpstr>The U.S. Situation: History of Highway P3 Renegotiations in the U.S.</vt:lpstr>
      <vt:lpstr>The U.S. Situation: The 6 Case Studies Under Analysis</vt:lpstr>
      <vt:lpstr>Case Study 1 – SR 91 Express Lanes (SR91)</vt:lpstr>
      <vt:lpstr>Case Study 2 – South Bay Expressway (SBX)</vt:lpstr>
      <vt:lpstr>Case Study 3 – Indiana Toll Road (ITR)</vt:lpstr>
      <vt:lpstr>Case Study 4 – Dulles Greenway (DG)</vt:lpstr>
      <vt:lpstr>Case Study 5 – VA SR895 Pocahontas Pkwy (PP) </vt:lpstr>
      <vt:lpstr>Case Study 6 – Downtown Tunnel/Midtown Tunnel/MLK Extension or Elizabeth River Crossings (ERC)</vt:lpstr>
      <vt:lpstr>PowerPoint Presentation</vt:lpstr>
      <vt:lpstr>PowerPoint Presentation</vt:lpstr>
      <vt:lpstr>Conclusions</vt:lpstr>
      <vt:lpstr>Center for Transportation Public-Private Partnership Policy George Mason University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Options for Secondary Road Constructions and Management in the Commonwealth of Virginia</dc:title>
  <dc:creator>Nobuhiko Daito</dc:creator>
  <cp:lastModifiedBy>Jonathan Gifford</cp:lastModifiedBy>
  <cp:revision>521</cp:revision>
  <cp:lastPrinted>2014-06-24T16:07:24Z</cp:lastPrinted>
  <dcterms:created xsi:type="dcterms:W3CDTF">2011-09-01T13:54:28Z</dcterms:created>
  <dcterms:modified xsi:type="dcterms:W3CDTF">2014-11-25T18:36:59Z</dcterms:modified>
</cp:coreProperties>
</file>