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302" r:id="rId4"/>
    <p:sldId id="301" r:id="rId5"/>
    <p:sldId id="309" r:id="rId6"/>
    <p:sldId id="298" r:id="rId7"/>
    <p:sldId id="300" r:id="rId8"/>
    <p:sldId id="277" r:id="rId9"/>
    <p:sldId id="293" r:id="rId10"/>
    <p:sldId id="275" r:id="rId11"/>
    <p:sldId id="299" r:id="rId12"/>
    <p:sldId id="279" r:id="rId13"/>
    <p:sldId id="259" r:id="rId14"/>
    <p:sldId id="294" r:id="rId15"/>
    <p:sldId id="296" r:id="rId16"/>
    <p:sldId id="304" r:id="rId17"/>
    <p:sldId id="281" r:id="rId18"/>
    <p:sldId id="291" r:id="rId19"/>
    <p:sldId id="303" r:id="rId20"/>
    <p:sldId id="308" r:id="rId21"/>
    <p:sldId id="306" r:id="rId22"/>
    <p:sldId id="307" r:id="rId23"/>
    <p:sldId id="310" r:id="rId24"/>
    <p:sldId id="29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6" autoAdjust="0"/>
    <p:restoredTop sz="93321" autoAdjust="0"/>
  </p:normalViewPr>
  <p:slideViewPr>
    <p:cSldViewPr>
      <p:cViewPr varScale="1">
        <p:scale>
          <a:sx n="60" d="100"/>
          <a:sy n="60" d="100"/>
        </p:scale>
        <p:origin x="-111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3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aito\Dropbox\2013S\HTF_balance0216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daito\Dropbox\usp3s_all_secto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ito:Dropbox:GRA:data:TIFIA%20amount%20by%20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>
        <c:manualLayout>
          <c:layoutTarget val="inner"/>
          <c:xMode val="edge"/>
          <c:yMode val="edge"/>
          <c:x val="9.547085276760793E-2"/>
          <c:y val="4.9893407369493506E-2"/>
          <c:w val="0.8839298192821442"/>
          <c:h val="0.91769818588931595"/>
        </c:manualLayout>
      </c:layout>
      <c:lineChart>
        <c:grouping val="standard"/>
        <c:ser>
          <c:idx val="0"/>
          <c:order val="0"/>
          <c:tx>
            <c:strRef>
              <c:f>Sheet1!$M$6</c:f>
              <c:strCache>
                <c:ptCount val="1"/>
                <c:pt idx="0">
                  <c:v>End of year balances</c:v>
                </c:pt>
              </c:strCache>
            </c:strRef>
          </c:tx>
          <c:spPr>
            <a:ln w="50800">
              <a:solidFill>
                <a:srgbClr val="0000FF"/>
              </a:solidFill>
            </a:ln>
            <a:effectLst/>
          </c:spPr>
          <c:marker>
            <c:symbol val="none"/>
          </c:marker>
          <c:cat>
            <c:numRef>
              <c:f>Sheet1!$B$7:$B$71</c:f>
              <c:numCache>
                <c:formatCode>General</c:formatCode>
                <c:ptCount val="65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</c:numCache>
            </c:numRef>
          </c:cat>
          <c:val>
            <c:numRef>
              <c:f>Sheet1!$M$7:$M$62</c:f>
              <c:numCache>
                <c:formatCode>"$"#,##0</c:formatCode>
                <c:ptCount val="56"/>
                <c:pt idx="0">
                  <c:v>3.3637110072951746</c:v>
                </c:pt>
                <c:pt idx="1">
                  <c:v>6.6625239222769483</c:v>
                </c:pt>
                <c:pt idx="2">
                  <c:v>3.2967104734273325</c:v>
                </c:pt>
                <c:pt idx="3">
                  <c:v>0.74012651818181807</c:v>
                </c:pt>
                <c:pt idx="4">
                  <c:v>1.8359716377577997</c:v>
                </c:pt>
                <c:pt idx="5">
                  <c:v>2.853213341514361</c:v>
                </c:pt>
                <c:pt idx="6">
                  <c:v>4.4650174737384081</c:v>
                </c:pt>
                <c:pt idx="7">
                  <c:v>3.7798845071066003</c:v>
                </c:pt>
                <c:pt idx="8">
                  <c:v>1.6460510313588863</c:v>
                </c:pt>
                <c:pt idx="9">
                  <c:v>1.3598835088985102</c:v>
                </c:pt>
                <c:pt idx="10">
                  <c:v>3.9266792742537295</c:v>
                </c:pt>
                <c:pt idx="11">
                  <c:v>5.0802805831475704</c:v>
                </c:pt>
                <c:pt idx="12">
                  <c:v>7.4873963710771854</c:v>
                </c:pt>
                <c:pt idx="13">
                  <c:v>12.249774585454539</c:v>
                </c:pt>
                <c:pt idx="14">
                  <c:v>16.355146166666671</c:v>
                </c:pt>
                <c:pt idx="15">
                  <c:v>19.246294453101918</c:v>
                </c:pt>
                <c:pt idx="16">
                  <c:v>22.43425405876253</c:v>
                </c:pt>
                <c:pt idx="17">
                  <c:v>27.795803581511546</c:v>
                </c:pt>
                <c:pt idx="18">
                  <c:v>32.332008273360415</c:v>
                </c:pt>
                <c:pt idx="19">
                  <c:v>29.003806729975228</c:v>
                </c:pt>
                <c:pt idx="20">
                  <c:v>30.441116205882356</c:v>
                </c:pt>
                <c:pt idx="21">
                  <c:v>32.597086198460396</c:v>
                </c:pt>
                <c:pt idx="22">
                  <c:v>32.277233047134331</c:v>
                </c:pt>
                <c:pt idx="23">
                  <c:v>25.749693716475086</c:v>
                </c:pt>
                <c:pt idx="24">
                  <c:v>20.021023242130745</c:v>
                </c:pt>
                <c:pt idx="25">
                  <c:v>18.597459704799011</c:v>
                </c:pt>
                <c:pt idx="26">
                  <c:v>19.061196108483287</c:v>
                </c:pt>
                <c:pt idx="27">
                  <c:v>22.694936510335697</c:v>
                </c:pt>
                <c:pt idx="28">
                  <c:v>24.071405351464431</c:v>
                </c:pt>
                <c:pt idx="29">
                  <c:v>23.325499668711647</c:v>
                </c:pt>
                <c:pt idx="30">
                  <c:v>24.11726789790935</c:v>
                </c:pt>
                <c:pt idx="31">
                  <c:v>24.237384666960999</c:v>
                </c:pt>
                <c:pt idx="32">
                  <c:v>27.418405954067119</c:v>
                </c:pt>
                <c:pt idx="33">
                  <c:v>26.603556255734571</c:v>
                </c:pt>
                <c:pt idx="34">
                  <c:v>29.949691489347625</c:v>
                </c:pt>
                <c:pt idx="35">
                  <c:v>31.722720923066955</c:v>
                </c:pt>
                <c:pt idx="36">
                  <c:v>32.576526931939163</c:v>
                </c:pt>
                <c:pt idx="37">
                  <c:v>28.038790682427397</c:v>
                </c:pt>
                <c:pt idx="38">
                  <c:v>26.836979688039911</c:v>
                </c:pt>
                <c:pt idx="39">
                  <c:v>30.013931621072764</c:v>
                </c:pt>
                <c:pt idx="40">
                  <c:v>30.622023645502637</c:v>
                </c:pt>
                <c:pt idx="41">
                  <c:v>35.891847304105127</c:v>
                </c:pt>
                <c:pt idx="42">
                  <c:v>38.509668681901466</c:v>
                </c:pt>
                <c:pt idx="43">
                  <c:v>40.363484593851261</c:v>
                </c:pt>
                <c:pt idx="44">
                  <c:v>35.299624875041097</c:v>
                </c:pt>
                <c:pt idx="45">
                  <c:v>27.785414765852089</c:v>
                </c:pt>
                <c:pt idx="46">
                  <c:v>21.811052130035861</c:v>
                </c:pt>
                <c:pt idx="47">
                  <c:v>17.299588985695298</c:v>
                </c:pt>
                <c:pt idx="48">
                  <c:v>14.373726325074042</c:v>
                </c:pt>
                <c:pt idx="49">
                  <c:v>16.977833249640081</c:v>
                </c:pt>
                <c:pt idx="50">
                  <c:v>16.732128977561675</c:v>
                </c:pt>
                <c:pt idx="51">
                  <c:v>17.863681725434603</c:v>
                </c:pt>
                <c:pt idx="52">
                  <c:v>14.90229111303398</c:v>
                </c:pt>
                <c:pt idx="53">
                  <c:v>30.323177386170499</c:v>
                </c:pt>
                <c:pt idx="54">
                  <c:v>22.038666549697336</c:v>
                </c:pt>
                <c:pt idx="55">
                  <c:v>14.92</c:v>
                </c:pt>
              </c:numCache>
            </c:numRef>
          </c:val>
        </c:ser>
        <c:ser>
          <c:idx val="3"/>
          <c:order val="1"/>
          <c:tx>
            <c:strRef>
              <c:f>Sheet1!$D$5</c:f>
              <c:strCache>
                <c:ptCount val="1"/>
                <c:pt idx="0">
                  <c:v>CBO balance projection</c:v>
                </c:pt>
              </c:strCache>
            </c:strRef>
          </c:tx>
          <c:spPr>
            <a:ln w="50800"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val>
            <c:numRef>
              <c:f>Sheet1!$D$7:$D$71</c:f>
              <c:numCache>
                <c:formatCode>General</c:formatCode>
                <c:ptCount val="65"/>
                <c:pt idx="55" formatCode="&quot;$&quot;#,##0">
                  <c:v>15</c:v>
                </c:pt>
                <c:pt idx="56" formatCode="&quot;$&quot;#,##0">
                  <c:v>8</c:v>
                </c:pt>
                <c:pt idx="57" formatCode="&quot;$&quot;#,##0">
                  <c:v>7</c:v>
                </c:pt>
                <c:pt idx="58" formatCode="&quot;$&quot;#,##0">
                  <c:v>0</c:v>
                </c:pt>
                <c:pt idx="59" formatCode="&quot;$&quot;#,##0">
                  <c:v>0</c:v>
                </c:pt>
                <c:pt idx="60" formatCode="&quot;$&quot;#,##0">
                  <c:v>0</c:v>
                </c:pt>
                <c:pt idx="61" formatCode="&quot;$&quot;#,##0">
                  <c:v>0</c:v>
                </c:pt>
                <c:pt idx="62" formatCode="&quot;$&quot;#,##0">
                  <c:v>0</c:v>
                </c:pt>
                <c:pt idx="63" formatCode="&quot;$&quot;#,##0">
                  <c:v>0</c:v>
                </c:pt>
                <c:pt idx="64" formatCode="&quot;$&quot;#,##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Sheet1!$N$6</c:f>
              <c:strCache>
                <c:ptCount val="1"/>
                <c:pt idx="0">
                  <c:v>Transfer from the General Fund</c:v>
                </c:pt>
              </c:strCache>
            </c:strRef>
          </c:tx>
          <c:spPr>
            <a:ln w="50800"/>
          </c:spPr>
          <c:marker>
            <c:symbol val="none"/>
          </c:marker>
          <c:val>
            <c:numRef>
              <c:f>Sheet1!$N$7:$N$62</c:f>
              <c:numCache>
                <c:formatCode>General</c:formatCode>
                <c:ptCount val="56"/>
                <c:pt idx="51" formatCode="&quot;$&quot;#,##0">
                  <c:v>8.5150368709972639</c:v>
                </c:pt>
                <c:pt idx="52" formatCode="&quot;$&quot;#,##0">
                  <c:v>7.4016759267692871</c:v>
                </c:pt>
                <c:pt idx="53" formatCode="&quot;$&quot;#,##0">
                  <c:v>14.15946998837105</c:v>
                </c:pt>
                <c:pt idx="54" formatCode="&quot;$&quot;#,##0">
                  <c:v>0</c:v>
                </c:pt>
                <c:pt idx="55" formatCode="&quot;$&quot;#,##0">
                  <c:v>2</c:v>
                </c:pt>
              </c:numCache>
            </c:numRef>
          </c:val>
        </c:ser>
        <c:ser>
          <c:idx val="1"/>
          <c:order val="3"/>
          <c:tx>
            <c:strRef>
              <c:f>Sheet1!$E$5</c:f>
              <c:strCache>
                <c:ptCount val="1"/>
                <c:pt idx="0">
                  <c:v>CBO deficit projection</c:v>
                </c:pt>
              </c:strCache>
            </c:strRef>
          </c:tx>
          <c:spPr>
            <a:ln w="50800">
              <a:solidFill>
                <a:srgbClr val="FF0000"/>
              </a:solidFill>
            </a:ln>
            <a:effectLst/>
          </c:spPr>
          <c:marker>
            <c:symbol val="none"/>
          </c:marker>
          <c:cat>
            <c:numRef>
              <c:f>Sheet1!$B$7:$B$71</c:f>
              <c:numCache>
                <c:formatCode>General</c:formatCode>
                <c:ptCount val="65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  <c:pt idx="59">
                  <c:v>2016</c:v>
                </c:pt>
                <c:pt idx="60">
                  <c:v>2017</c:v>
                </c:pt>
                <c:pt idx="61">
                  <c:v>2018</c:v>
                </c:pt>
                <c:pt idx="62">
                  <c:v>2019</c:v>
                </c:pt>
                <c:pt idx="63">
                  <c:v>2020</c:v>
                </c:pt>
                <c:pt idx="64">
                  <c:v>2021</c:v>
                </c:pt>
              </c:numCache>
            </c:numRef>
          </c:cat>
          <c:val>
            <c:numRef>
              <c:f>Sheet1!$E$7:$E$71</c:f>
              <c:numCache>
                <c:formatCode>General</c:formatCode>
                <c:ptCount val="65"/>
                <c:pt idx="56" formatCode="&quot;$&quot;#,##0">
                  <c:v>-7</c:v>
                </c:pt>
                <c:pt idx="57" formatCode="&quot;$&quot;#,##0">
                  <c:v>-1</c:v>
                </c:pt>
                <c:pt idx="58" formatCode="&quot;$&quot;#,##0">
                  <c:v>-14</c:v>
                </c:pt>
                <c:pt idx="59" formatCode="&quot;$&quot;#,##0">
                  <c:v>-13</c:v>
                </c:pt>
                <c:pt idx="60" formatCode="&quot;$&quot;#,##0">
                  <c:v>-13</c:v>
                </c:pt>
                <c:pt idx="61" formatCode="&quot;$&quot;#,##0">
                  <c:v>-14</c:v>
                </c:pt>
                <c:pt idx="62" formatCode="&quot;$&quot;#,##0">
                  <c:v>-14</c:v>
                </c:pt>
                <c:pt idx="63" formatCode="&quot;$&quot;#,##0">
                  <c:v>-15</c:v>
                </c:pt>
                <c:pt idx="64" formatCode="&quot;$&quot;#,##0">
                  <c:v>-16</c:v>
                </c:pt>
              </c:numCache>
            </c:numRef>
          </c:val>
        </c:ser>
        <c:dLbls/>
        <c:marker val="1"/>
        <c:axId val="59649024"/>
        <c:axId val="59667200"/>
      </c:lineChart>
      <c:catAx>
        <c:axId val="5964902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9667200"/>
        <c:crosses val="autoZero"/>
        <c:auto val="1"/>
        <c:lblAlgn val="ctr"/>
        <c:lblOffset val="100"/>
      </c:catAx>
      <c:valAx>
        <c:axId val="59667200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Billions of 2012US$</a:t>
                </a:r>
              </a:p>
            </c:rich>
          </c:tx>
        </c:title>
        <c:numFmt formatCode="0" sourceLinked="0"/>
        <c:tickLblPos val="nextTo"/>
        <c:spPr>
          <a:ln>
            <a:noFill/>
          </a:ln>
        </c:spPr>
        <c:crossAx val="59649024"/>
        <c:crosses val="autoZero"/>
        <c:crossBetween val="between"/>
      </c:valAx>
    </c:plotArea>
    <c:legend>
      <c:legendPos val="b"/>
      <c:spPr>
        <a:solidFill>
          <a:schemeClr val="bg1">
            <a:alpha val="80000"/>
          </a:schemeClr>
        </a:solidFill>
      </c:spPr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P3 Financial Closes in the U.S. 1988-2013, Transport and All Sectors</a:t>
            </a:r>
          </a:p>
        </c:rich>
      </c:tx>
      <c:layout>
        <c:manualLayout>
          <c:xMode val="edge"/>
          <c:yMode val="edge"/>
          <c:x val="0.14889283135207204"/>
          <c:y val="2.1059019976221505E-2"/>
        </c:manualLayout>
      </c:layout>
    </c:title>
    <c:plotArea>
      <c:layout>
        <c:manualLayout>
          <c:layoutTarget val="inner"/>
          <c:xMode val="edge"/>
          <c:yMode val="edge"/>
          <c:x val="7.6808845849015997E-2"/>
          <c:y val="0.12947752903077098"/>
          <c:w val="0.89806792300855498"/>
          <c:h val="0.67899379339277421"/>
        </c:manualLayout>
      </c:layout>
      <c:lineChart>
        <c:grouping val="standard"/>
        <c:ser>
          <c:idx val="2"/>
          <c:order val="0"/>
          <c:tx>
            <c:strRef>
              <c:f>Sheet4!$H$3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Sheet4!$E$4:$E$29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Sheet4!$H$4:$H$29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5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  <c:pt idx="10">
                  <c:v>10</c:v>
                </c:pt>
                <c:pt idx="11">
                  <c:v>11</c:v>
                </c:pt>
                <c:pt idx="12">
                  <c:v>11</c:v>
                </c:pt>
                <c:pt idx="13">
                  <c:v>5</c:v>
                </c:pt>
                <c:pt idx="14">
                  <c:v>8</c:v>
                </c:pt>
                <c:pt idx="15">
                  <c:v>5</c:v>
                </c:pt>
                <c:pt idx="16">
                  <c:v>4</c:v>
                </c:pt>
                <c:pt idx="17">
                  <c:v>10</c:v>
                </c:pt>
                <c:pt idx="18">
                  <c:v>9</c:v>
                </c:pt>
                <c:pt idx="19">
                  <c:v>13</c:v>
                </c:pt>
                <c:pt idx="20">
                  <c:v>9</c:v>
                </c:pt>
                <c:pt idx="21">
                  <c:v>13</c:v>
                </c:pt>
                <c:pt idx="22">
                  <c:v>14</c:v>
                </c:pt>
                <c:pt idx="23">
                  <c:v>9</c:v>
                </c:pt>
                <c:pt idx="24">
                  <c:v>15</c:v>
                </c:pt>
                <c:pt idx="25">
                  <c:v>19</c:v>
                </c:pt>
              </c:numCache>
            </c:numRef>
          </c:val>
        </c:ser>
        <c:ser>
          <c:idx val="4"/>
          <c:order val="1"/>
          <c:tx>
            <c:strRef>
              <c:f>Sheet4!$J$3</c:f>
              <c:strCache>
                <c:ptCount val="1"/>
                <c:pt idx="0">
                  <c:v>Total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Sheet4!$E$4:$E$29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Sheet4!$J$4:$J$29</c:f>
              <c:numCache>
                <c:formatCode>General</c:formatCode>
                <c:ptCount val="26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13</c:v>
                </c:pt>
                <c:pt idx="8">
                  <c:v>15</c:v>
                </c:pt>
                <c:pt idx="9">
                  <c:v>33</c:v>
                </c:pt>
                <c:pt idx="10">
                  <c:v>37</c:v>
                </c:pt>
                <c:pt idx="11">
                  <c:v>32</c:v>
                </c:pt>
                <c:pt idx="12">
                  <c:v>27</c:v>
                </c:pt>
                <c:pt idx="13">
                  <c:v>23</c:v>
                </c:pt>
                <c:pt idx="14">
                  <c:v>25</c:v>
                </c:pt>
                <c:pt idx="15">
                  <c:v>27</c:v>
                </c:pt>
                <c:pt idx="16">
                  <c:v>22</c:v>
                </c:pt>
                <c:pt idx="17">
                  <c:v>33</c:v>
                </c:pt>
                <c:pt idx="18">
                  <c:v>25</c:v>
                </c:pt>
                <c:pt idx="19">
                  <c:v>36</c:v>
                </c:pt>
                <c:pt idx="20">
                  <c:v>22</c:v>
                </c:pt>
                <c:pt idx="21">
                  <c:v>21</c:v>
                </c:pt>
                <c:pt idx="22">
                  <c:v>23</c:v>
                </c:pt>
                <c:pt idx="23">
                  <c:v>16</c:v>
                </c:pt>
                <c:pt idx="24">
                  <c:v>23</c:v>
                </c:pt>
                <c:pt idx="25">
                  <c:v>21</c:v>
                </c:pt>
              </c:numCache>
            </c:numRef>
          </c:val>
        </c:ser>
        <c:dLbls/>
        <c:marker val="1"/>
        <c:axId val="59673216"/>
        <c:axId val="59011456"/>
      </c:lineChart>
      <c:catAx>
        <c:axId val="59673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59011456"/>
        <c:crosses val="autoZero"/>
        <c:auto val="1"/>
        <c:lblAlgn val="ctr"/>
        <c:lblOffset val="100"/>
      </c:catAx>
      <c:valAx>
        <c:axId val="590114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673216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600"/>
              <a:t>Cum. Approved TIFIA Credit &amp; Project Costs (Active&amp;Retired), 1999-2014</a:t>
            </a:r>
          </a:p>
        </c:rich>
      </c:tx>
    </c:title>
    <c:plotArea>
      <c:layout/>
      <c:lineChart>
        <c:grouping val="standard"/>
        <c:ser>
          <c:idx val="0"/>
          <c:order val="0"/>
          <c:tx>
            <c:v>Cumulative TIFIA Assistance</c:v>
          </c:tx>
          <c:marker>
            <c:symbol val="none"/>
          </c:marker>
          <c:cat>
            <c:numRef>
              <c:f>Sheet3!$M$2:$M$17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 formatCode="0">
                  <c:v>2001</c:v>
                </c:pt>
                <c:pt idx="3" formatCode="0">
                  <c:v>2002</c:v>
                </c:pt>
                <c:pt idx="4" formatCode="0">
                  <c:v>2003</c:v>
                </c:pt>
                <c:pt idx="5" formatCode="0">
                  <c:v>2004</c:v>
                </c:pt>
                <c:pt idx="6" formatCode="0">
                  <c:v>2005</c:v>
                </c:pt>
                <c:pt idx="7" formatCode="0">
                  <c:v>2006</c:v>
                </c:pt>
                <c:pt idx="8" formatCode="0">
                  <c:v>2007</c:v>
                </c:pt>
                <c:pt idx="9" formatCode="0">
                  <c:v>2008</c:v>
                </c:pt>
                <c:pt idx="10" formatCode="0">
                  <c:v>2009</c:v>
                </c:pt>
                <c:pt idx="11" formatCode="0">
                  <c:v>2010</c:v>
                </c:pt>
                <c:pt idx="12" formatCode="0">
                  <c:v>2011</c:v>
                </c:pt>
                <c:pt idx="13" formatCode="0">
                  <c:v>2012</c:v>
                </c:pt>
                <c:pt idx="14" formatCode="0">
                  <c:v>2013</c:v>
                </c:pt>
                <c:pt idx="15" formatCode="0">
                  <c:v>2014</c:v>
                </c:pt>
              </c:numCache>
            </c:numRef>
          </c:cat>
          <c:val>
            <c:numRef>
              <c:f>Sheet3!$L$2:$L$17</c:f>
              <c:numCache>
                <c:formatCode>"$"#,##0</c:formatCode>
                <c:ptCount val="16"/>
                <c:pt idx="0">
                  <c:v>1159.1144999999999</c:v>
                </c:pt>
                <c:pt idx="1">
                  <c:v>1497.5425275</c:v>
                </c:pt>
                <c:pt idx="2">
                  <c:v>2327.8855675000004</c:v>
                </c:pt>
                <c:pt idx="3">
                  <c:v>2367.1304625000002</c:v>
                </c:pt>
                <c:pt idx="4">
                  <c:v>2536.4037875000004</c:v>
                </c:pt>
                <c:pt idx="5">
                  <c:v>2614.8043625000005</c:v>
                </c:pt>
                <c:pt idx="6">
                  <c:v>2826.2599749999999</c:v>
                </c:pt>
                <c:pt idx="7">
                  <c:v>3576.3981030000004</c:v>
                </c:pt>
                <c:pt idx="8">
                  <c:v>5496.2495567999995</c:v>
                </c:pt>
                <c:pt idx="9">
                  <c:v>7748.0995868999998</c:v>
                </c:pt>
                <c:pt idx="10">
                  <c:v>8195.1621317999998</c:v>
                </c:pt>
                <c:pt idx="11">
                  <c:v>8489.2276529999999</c:v>
                </c:pt>
                <c:pt idx="12">
                  <c:v>10162.081156800001</c:v>
                </c:pt>
                <c:pt idx="13">
                  <c:v>12056.5826524</c:v>
                </c:pt>
                <c:pt idx="14">
                  <c:v>17979.495951000001</c:v>
                </c:pt>
                <c:pt idx="15">
                  <c:v>20890.138788799999</c:v>
                </c:pt>
              </c:numCache>
            </c:numRef>
          </c:val>
        </c:ser>
        <c:ser>
          <c:idx val="1"/>
          <c:order val="1"/>
          <c:tx>
            <c:v>Cumulative TIFIA Assis'd Project Cost</c:v>
          </c:tx>
          <c:marker>
            <c:symbol val="none"/>
          </c:marker>
          <c:cat>
            <c:numRef>
              <c:f>Sheet3!$M$2:$M$17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 formatCode="0">
                  <c:v>2001</c:v>
                </c:pt>
                <c:pt idx="3" formatCode="0">
                  <c:v>2002</c:v>
                </c:pt>
                <c:pt idx="4" formatCode="0">
                  <c:v>2003</c:v>
                </c:pt>
                <c:pt idx="5" formatCode="0">
                  <c:v>2004</c:v>
                </c:pt>
                <c:pt idx="6" formatCode="0">
                  <c:v>2005</c:v>
                </c:pt>
                <c:pt idx="7" formatCode="0">
                  <c:v>2006</c:v>
                </c:pt>
                <c:pt idx="8" formatCode="0">
                  <c:v>2007</c:v>
                </c:pt>
                <c:pt idx="9" formatCode="0">
                  <c:v>2008</c:v>
                </c:pt>
                <c:pt idx="10" formatCode="0">
                  <c:v>2009</c:v>
                </c:pt>
                <c:pt idx="11" formatCode="0">
                  <c:v>2010</c:v>
                </c:pt>
                <c:pt idx="12" formatCode="0">
                  <c:v>2011</c:v>
                </c:pt>
                <c:pt idx="13" formatCode="0">
                  <c:v>2012</c:v>
                </c:pt>
                <c:pt idx="14" formatCode="0">
                  <c:v>2013</c:v>
                </c:pt>
                <c:pt idx="15" formatCode="0">
                  <c:v>2014</c:v>
                </c:pt>
              </c:numCache>
            </c:numRef>
          </c:cat>
          <c:val>
            <c:numRef>
              <c:f>Sheet3!$S$2:$S$17</c:f>
              <c:numCache>
                <c:formatCode>General</c:formatCode>
                <c:ptCount val="16"/>
                <c:pt idx="0">
                  <c:v>5329.9934999999996</c:v>
                </c:pt>
                <c:pt idx="1">
                  <c:v>6285.5598</c:v>
                </c:pt>
                <c:pt idx="2">
                  <c:v>9258.8787999999968</c:v>
                </c:pt>
                <c:pt idx="3">
                  <c:v>9258.8787999999968</c:v>
                </c:pt>
                <c:pt idx="4">
                  <c:v>9833.6418000000012</c:v>
                </c:pt>
                <c:pt idx="5">
                  <c:v>9833.6418000000012</c:v>
                </c:pt>
                <c:pt idx="6">
                  <c:v>10117.596799999999</c:v>
                </c:pt>
                <c:pt idx="7">
                  <c:v>13408.4162</c:v>
                </c:pt>
                <c:pt idx="8">
                  <c:v>19169.443800000005</c:v>
                </c:pt>
                <c:pt idx="9">
                  <c:v>26470.545300000002</c:v>
                </c:pt>
                <c:pt idx="10">
                  <c:v>27740.7009</c:v>
                </c:pt>
                <c:pt idx="11">
                  <c:v>28269.821400000001</c:v>
                </c:pt>
                <c:pt idx="12">
                  <c:v>35588.907000000007</c:v>
                </c:pt>
                <c:pt idx="13">
                  <c:v>42753.979200000009</c:v>
                </c:pt>
                <c:pt idx="14">
                  <c:v>62012.183200000007</c:v>
                </c:pt>
                <c:pt idx="15">
                  <c:v>72667.816300000006</c:v>
                </c:pt>
              </c:numCache>
            </c:numRef>
          </c:val>
        </c:ser>
        <c:dLbls/>
        <c:marker val="1"/>
        <c:axId val="59701120"/>
        <c:axId val="59702656"/>
      </c:lineChart>
      <c:catAx>
        <c:axId val="597011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59702656"/>
        <c:crosses val="autoZero"/>
        <c:auto val="1"/>
        <c:lblAlgn val="ctr"/>
        <c:lblOffset val="100"/>
      </c:catAx>
      <c:valAx>
        <c:axId val="59702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Millions of 2009US$</a:t>
                </a:r>
              </a:p>
            </c:rich>
          </c:tx>
        </c:title>
        <c:numFmt formatCode="&quot;$&quot;#,##0" sourceLinked="1"/>
        <c:majorTickMark val="none"/>
        <c:tickLblPos val="nextTo"/>
        <c:crossAx val="59701120"/>
        <c:crosses val="autoZero"/>
        <c:crossBetween val="between"/>
      </c:valAx>
    </c:plotArea>
    <c:legend>
      <c:legendPos val="b"/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E6F3-1ACC-2B42-990A-15A0B1126339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D45DD-154E-A94B-ACBA-47180C2DC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792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1C114D9-05C8-4AB1-A8FD-99A615875AC6}" type="datetimeFigureOut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42DB8E-FE32-406D-98A5-8BFE05960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017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37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37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37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U.S. has 14 territories out of which only 5 have permanent, nonmilitary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DB8E-FE32-406D-98A5-8BFE059606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6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DB8E-FE32-406D-98A5-8BFE059606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74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U.S. has 14 territories out of which only 5 have permanent, nonmilitary population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2DB8E-FE32-406D-98A5-8BFE059606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6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94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C6A68-636C-364B-84AA-C1ABC51170C7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86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05F0-7317-CF46-90A5-209B38AC1E46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596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6713-E3A3-284D-8AEF-4FCC162DA312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53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004A7-5420-5844-ABF9-1CBDBABDAC62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905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549A8-2EF3-6841-ACE6-FB75BBFE83C5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66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3600-0A23-D440-9224-6D6B086238D4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0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5B57-1B5C-694B-9EF2-38A875ED7840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171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C961-BE27-6347-B2D5-D62C18E003C0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473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2AA3-1BF3-154A-B866-AB34B9EE76E4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Lisardoabf\Documents\GMU_PhD\GRA-GMU\GRA - Summer 2013\GRA - Gifford\P3 renegotiation\GMU_logo_p3_wid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2743200" cy="66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100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118C-04DE-BC4A-BB45-9509451B93AC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116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529A-0DC4-4C40-A71A-64080C49E37C}" type="datetime1">
              <a:rPr lang="en-US" smtClean="0"/>
              <a:pPr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Gifford, US P3 Governance jgifford@gmu.edu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E686-B373-4E19-B207-EED386A0A3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165304"/>
            <a:ext cx="1992908" cy="4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02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3virgini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ppta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058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U.S. Transportation Public Private Partnerships: </a:t>
            </a:r>
            <a:br>
              <a:rPr lang="en-US" sz="3200" dirty="0" smtClean="0"/>
            </a:br>
            <a:r>
              <a:rPr lang="en-US" sz="3200" dirty="0" smtClean="0"/>
              <a:t>Governance and Institutional Arrangements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Moving Forward to Sustainable and Credible PPP: Meeting Challenges through better </a:t>
            </a:r>
            <a:r>
              <a:rPr lang="en-US" i="1" dirty="0" smtClean="0"/>
              <a:t>Governance</a:t>
            </a:r>
          </a:p>
          <a:p>
            <a:endParaRPr lang="en-US" i="1" dirty="0"/>
          </a:p>
          <a:p>
            <a:r>
              <a:rPr lang="en-US" i="1" dirty="0"/>
              <a:t>Asian Development Bank</a:t>
            </a:r>
            <a:endParaRPr lang="en-US" dirty="0"/>
          </a:p>
          <a:p>
            <a:r>
              <a:rPr lang="en-US" i="1" dirty="0"/>
              <a:t>Korean Development Institute </a:t>
            </a:r>
          </a:p>
          <a:p>
            <a:r>
              <a:rPr lang="en-US" i="1" dirty="0" smtClean="0"/>
              <a:t>World Bank</a:t>
            </a:r>
          </a:p>
          <a:p>
            <a:r>
              <a:rPr lang="en-US" dirty="0" smtClean="0"/>
              <a:t>Seoul, Korea</a:t>
            </a:r>
          </a:p>
          <a:p>
            <a:r>
              <a:rPr lang="en-US" dirty="0" smtClean="0"/>
              <a:t>December 9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3750" y="2429470"/>
            <a:ext cx="3703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Jonathan L. Gifford, Ph.D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George </a:t>
            </a:r>
            <a:r>
              <a:rPr lang="en-US" dirty="0"/>
              <a:t>Mason University </a:t>
            </a:r>
          </a:p>
          <a:p>
            <a:pPr algn="ctr"/>
            <a:r>
              <a:rPr lang="en-US" dirty="0" smtClean="0"/>
              <a:t>jgifford</a:t>
            </a:r>
            <a:r>
              <a:rPr lang="en-US" dirty="0"/>
              <a:t>@gmu.edu / </a:t>
            </a:r>
            <a:r>
              <a:rPr lang="en-US" dirty="0" smtClean="0"/>
              <a:t>+1-703</a:t>
            </a:r>
            <a:r>
              <a:rPr lang="en-US" dirty="0"/>
              <a:t>-993-</a:t>
            </a:r>
            <a:r>
              <a:rPr lang="en-US" dirty="0" smtClean="0"/>
              <a:t>2275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82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Federal P3 Initiatives: Transportation Infrastructure </a:t>
            </a:r>
            <a:br>
              <a:rPr lang="en-US" sz="2400" dirty="0" smtClean="0"/>
            </a:br>
            <a:r>
              <a:rPr lang="en-US" sz="2400" dirty="0" smtClean="0"/>
              <a:t>Financing and Innovation Act  (TIFIA)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9650"/>
            <a:ext cx="8763000" cy="516255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Main federal infrastructure financing </a:t>
            </a:r>
            <a:r>
              <a:rPr lang="en-US" sz="2400" dirty="0" smtClean="0">
                <a:solidFill>
                  <a:schemeClr val="dk1"/>
                </a:solidFill>
              </a:rPr>
              <a:t>program </a:t>
            </a:r>
            <a:r>
              <a:rPr lang="en-US" sz="2400" dirty="0">
                <a:solidFill>
                  <a:schemeClr val="dk1"/>
                </a:solidFill>
              </a:rPr>
              <a:t>affecting P3 market</a:t>
            </a:r>
          </a:p>
          <a:p>
            <a:r>
              <a:rPr lang="en-US" sz="2400" dirty="0">
                <a:solidFill>
                  <a:schemeClr val="dk1"/>
                </a:solidFill>
              </a:rPr>
              <a:t>Assistance Types: </a:t>
            </a:r>
          </a:p>
          <a:p>
            <a:pPr lvl="1"/>
            <a:r>
              <a:rPr lang="en-US" sz="2000" dirty="0">
                <a:solidFill>
                  <a:schemeClr val="dk1"/>
                </a:solidFill>
              </a:rPr>
              <a:t>Direct Loan</a:t>
            </a:r>
          </a:p>
          <a:p>
            <a:pPr lvl="1"/>
            <a:r>
              <a:rPr lang="en-US" sz="2000" dirty="0">
                <a:solidFill>
                  <a:schemeClr val="dk1"/>
                </a:solidFill>
              </a:rPr>
              <a:t>Loan Guarantee</a:t>
            </a:r>
          </a:p>
          <a:p>
            <a:pPr lvl="1"/>
            <a:r>
              <a:rPr lang="en-US" sz="2000" dirty="0">
                <a:solidFill>
                  <a:schemeClr val="dk1"/>
                </a:solidFill>
              </a:rPr>
              <a:t>Subordinate to other project debt</a:t>
            </a:r>
          </a:p>
          <a:p>
            <a:pPr lvl="1"/>
            <a:r>
              <a:rPr lang="en-US" sz="2000" dirty="0">
                <a:solidFill>
                  <a:schemeClr val="dk1"/>
                </a:solidFill>
              </a:rPr>
              <a:t>“Springing lien” in case of default</a:t>
            </a:r>
          </a:p>
          <a:p>
            <a:r>
              <a:rPr lang="en-US" sz="2400" dirty="0">
                <a:solidFill>
                  <a:schemeClr val="dk1"/>
                </a:solidFill>
              </a:rPr>
              <a:t>Credit assistance with fixed rates </a:t>
            </a:r>
            <a:r>
              <a:rPr lang="en-US" sz="2400" dirty="0" smtClean="0">
                <a:solidFill>
                  <a:schemeClr val="dk1"/>
                </a:solidFill>
              </a:rPr>
              <a:t>lower </a:t>
            </a:r>
            <a:r>
              <a:rPr lang="en-US" sz="2400" dirty="0">
                <a:solidFill>
                  <a:schemeClr val="dk1"/>
                </a:solidFill>
              </a:rPr>
              <a:t>than private market </a:t>
            </a:r>
          </a:p>
          <a:p>
            <a:pPr marL="742950" lvl="2" indent="-342900"/>
            <a:r>
              <a:rPr lang="en-US" sz="2000" dirty="0">
                <a:solidFill>
                  <a:schemeClr val="dk1"/>
                </a:solidFill>
              </a:rPr>
              <a:t>(e.g. </a:t>
            </a:r>
            <a:r>
              <a:rPr lang="en-US" sz="2000" dirty="0" smtClean="0">
                <a:solidFill>
                  <a:schemeClr val="dk1"/>
                </a:solidFill>
              </a:rPr>
              <a:t>3.03%, up to: 5 years of grace, 35-year loan, as of Nov 24, 2014)</a:t>
            </a:r>
            <a:endParaRPr lang="en-US" sz="2000" dirty="0">
              <a:solidFill>
                <a:schemeClr val="dk1"/>
              </a:solidFill>
            </a:endParaRPr>
          </a:p>
          <a:p>
            <a:r>
              <a:rPr lang="en-US" sz="2400" dirty="0">
                <a:solidFill>
                  <a:schemeClr val="dk1"/>
                </a:solidFill>
              </a:rPr>
              <a:t>Maximum share of project costs </a:t>
            </a:r>
            <a:r>
              <a:rPr lang="en-US" sz="2400" dirty="0" smtClean="0">
                <a:solidFill>
                  <a:schemeClr val="dk1"/>
                </a:solidFill>
              </a:rPr>
              <a:t>financed </a:t>
            </a:r>
            <a:r>
              <a:rPr lang="en-US" sz="2400" dirty="0">
                <a:solidFill>
                  <a:schemeClr val="dk1"/>
                </a:solidFill>
              </a:rPr>
              <a:t>by TIFIA: 49% (increased from 33% in 2012)</a:t>
            </a:r>
          </a:p>
          <a:p>
            <a:r>
              <a:rPr lang="en-US" sz="2400" dirty="0" smtClean="0">
                <a:solidFill>
                  <a:schemeClr val="dk1"/>
                </a:solidFill>
              </a:rPr>
              <a:t>Active TIFIA portfolio: </a:t>
            </a:r>
            <a:r>
              <a:rPr lang="en-US" sz="2400" dirty="0"/>
              <a:t>$</a:t>
            </a:r>
            <a:r>
              <a:rPr lang="en-US" sz="2400" dirty="0" smtClean="0"/>
              <a:t>17.4Billion, </a:t>
            </a:r>
            <a:r>
              <a:rPr lang="en-US" sz="2400" dirty="0"/>
              <a:t>for projects totaling </a:t>
            </a:r>
            <a:r>
              <a:rPr lang="en-US" sz="2400" dirty="0" smtClean="0"/>
              <a:t>$64.5billion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(</a:t>
            </a:r>
            <a:r>
              <a:rPr lang="en-US" sz="2400" dirty="0" smtClean="0">
                <a:solidFill>
                  <a:schemeClr val="dk1"/>
                </a:solidFill>
              </a:rPr>
              <a:t>nominal US$)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81400" y="6019800"/>
            <a:ext cx="5312979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50" dirty="0" smtClean="0"/>
              <a:t>Note: </a:t>
            </a:r>
            <a:r>
              <a:rPr lang="en-US" sz="1050" dirty="0"/>
              <a:t>http://www.fhwa.dot.gov/ipd/tifia/guidance_applications/</a:t>
            </a:r>
            <a:br>
              <a:rPr lang="en-US" sz="1050" dirty="0"/>
            </a:br>
            <a:r>
              <a:rPr lang="en-US" sz="1050" dirty="0"/>
              <a:t>https://www.treasurydirect.gov/GA-SL/SLGS/selectSLGSDate.htm</a:t>
            </a:r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xmlns="" val="180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Federal P3 Initiatives: Transportation Infrastructure </a:t>
            </a:r>
            <a:br>
              <a:rPr lang="en-US" sz="2400" dirty="0" smtClean="0"/>
            </a:br>
            <a:r>
              <a:rPr lang="en-US" sz="2400" dirty="0" smtClean="0"/>
              <a:t>Financing and Innovation Act  (TIFIA)</a:t>
            </a:r>
            <a:endParaRPr lang="en-US" sz="2400" dirty="0" smtClean="0">
              <a:effectLst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8418295"/>
              </p:ext>
            </p:extLst>
          </p:nvPr>
        </p:nvGraphicFramePr>
        <p:xfrm>
          <a:off x="609600" y="939800"/>
          <a:ext cx="79248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5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Federal P3 Initiatives: Recent Programs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800600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</a:rPr>
              <a:t>Moving </a:t>
            </a:r>
            <a:r>
              <a:rPr lang="en-US" sz="2000" dirty="0">
                <a:solidFill>
                  <a:schemeClr val="dk1"/>
                </a:solidFill>
              </a:rPr>
              <a:t>Ahead for Progress in the 21st Century Act (MAP-21, July 2012)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Budget Authority for TIFIA: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$750 million for </a:t>
            </a:r>
            <a:r>
              <a:rPr lang="en-US" sz="1800" dirty="0" smtClean="0">
                <a:solidFill>
                  <a:schemeClr val="dk1"/>
                </a:solidFill>
              </a:rPr>
              <a:t>2013.  $</a:t>
            </a:r>
            <a:r>
              <a:rPr lang="en-US" sz="1800" dirty="0">
                <a:solidFill>
                  <a:schemeClr val="dk1"/>
                </a:solidFill>
              </a:rPr>
              <a:t>1.0 billion for 2014 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Equivalent to lending capacity of $7.5 billion (2013) and $10 billion (2014), compared with annual lending capacity of $1.2 billion in prior years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>
                <a:solidFill>
                  <a:schemeClr val="dk1"/>
                </a:solidFill>
              </a:rPr>
              <a:t>USDOT expects to offer $1.7 billion in credit assistance </a:t>
            </a:r>
          </a:p>
          <a:p>
            <a:pPr lvl="1">
              <a:lnSpc>
                <a:spcPct val="150000"/>
              </a:lnSpc>
            </a:pPr>
            <a:r>
              <a:rPr lang="en-US" sz="1800" dirty="0">
                <a:solidFill>
                  <a:schemeClr val="dk1"/>
                </a:solidFill>
              </a:rPr>
              <a:t>Could leverage $20-$30 billion in transportation infrastructure investment.</a:t>
            </a:r>
          </a:p>
          <a:p>
            <a:pPr marL="3429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</a:rPr>
              <a:t>USDOT required to </a:t>
            </a:r>
            <a:r>
              <a:rPr lang="en-US" sz="2000" dirty="0" smtClean="0">
                <a:solidFill>
                  <a:schemeClr val="dk1"/>
                </a:solidFill>
              </a:rPr>
              <a:t>develop:</a:t>
            </a:r>
          </a:p>
          <a:p>
            <a:pPr marL="742950" lvl="2" indent="-342900">
              <a:lnSpc>
                <a:spcPct val="150000"/>
              </a:lnSpc>
            </a:pPr>
            <a:r>
              <a:rPr lang="en-US" sz="1600" dirty="0" smtClean="0">
                <a:solidFill>
                  <a:schemeClr val="dk1"/>
                </a:solidFill>
              </a:rPr>
              <a:t>Policy </a:t>
            </a:r>
            <a:r>
              <a:rPr lang="en-US" sz="1600" dirty="0">
                <a:solidFill>
                  <a:schemeClr val="dk1"/>
                </a:solidFill>
              </a:rPr>
              <a:t>and procedure to promote public </a:t>
            </a:r>
            <a:r>
              <a:rPr lang="en-US" sz="1600" dirty="0" smtClean="0">
                <a:solidFill>
                  <a:schemeClr val="dk1"/>
                </a:solidFill>
              </a:rPr>
              <a:t>understanding</a:t>
            </a:r>
            <a:endParaRPr lang="en-US" sz="1600" dirty="0">
              <a:solidFill>
                <a:schemeClr val="dk1"/>
              </a:solidFill>
            </a:endParaRPr>
          </a:p>
          <a:p>
            <a:pPr marL="742950" lvl="2" indent="-342900">
              <a:lnSpc>
                <a:spcPct val="150000"/>
              </a:lnSpc>
            </a:pPr>
            <a:r>
              <a:rPr lang="en-US" sz="1600" dirty="0" smtClean="0">
                <a:solidFill>
                  <a:schemeClr val="dk1"/>
                </a:solidFill>
              </a:rPr>
              <a:t>Best </a:t>
            </a:r>
            <a:r>
              <a:rPr lang="en-US" sz="1600" dirty="0">
                <a:solidFill>
                  <a:schemeClr val="dk1"/>
                </a:solidFill>
              </a:rPr>
              <a:t>practices and “standard public-private partnership transaction model contracts”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70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P3s: State Initiatives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“The powers not delegated to the United States by the Constitution, nor prohibited by it to the States, are reserved to the States respectively, or to the people” </a:t>
            </a:r>
          </a:p>
          <a:p>
            <a:r>
              <a:rPr lang="en-US" sz="2400" dirty="0">
                <a:solidFill>
                  <a:schemeClr val="dk1"/>
                </a:solidFill>
              </a:rPr>
              <a:t>States </a:t>
            </a:r>
            <a:r>
              <a:rPr lang="en-US" sz="2400" dirty="0" smtClean="0">
                <a:solidFill>
                  <a:schemeClr val="dk1"/>
                </a:solidFill>
              </a:rPr>
              <a:t>are </a:t>
            </a:r>
            <a:r>
              <a:rPr lang="en-US" sz="2400" dirty="0">
                <a:solidFill>
                  <a:schemeClr val="dk1"/>
                </a:solidFill>
              </a:rPr>
              <a:t>the primary locus of P3 policy in the U.S.</a:t>
            </a:r>
          </a:p>
          <a:p>
            <a:pPr lvl="1">
              <a:buFontTx/>
              <a:buChar char="-"/>
            </a:pPr>
            <a:r>
              <a:rPr lang="en-US" sz="2000" dirty="0" smtClean="0"/>
              <a:t>Owners of the highway network</a:t>
            </a:r>
          </a:p>
          <a:p>
            <a:pPr lvl="1">
              <a:buFontTx/>
              <a:buChar char="-"/>
            </a:pPr>
            <a:r>
              <a:rPr lang="en-US" sz="2000" dirty="0" smtClean="0"/>
              <a:t>Out of 50 States and 5 territories</a:t>
            </a:r>
          </a:p>
          <a:p>
            <a:pPr lvl="2">
              <a:buFontTx/>
              <a:buChar char="-"/>
            </a:pPr>
            <a:r>
              <a:rPr lang="en-US" sz="1600" dirty="0" smtClean="0"/>
              <a:t>33 </a:t>
            </a:r>
            <a:r>
              <a:rPr lang="en-US" sz="1600" dirty="0"/>
              <a:t>U.S. States and one U.S. territory </a:t>
            </a:r>
            <a:r>
              <a:rPr lang="en-US" sz="1600" dirty="0" smtClean="0"/>
              <a:t>with </a:t>
            </a:r>
            <a:r>
              <a:rPr lang="en-US" sz="1600" dirty="0"/>
              <a:t>enabling </a:t>
            </a:r>
            <a:r>
              <a:rPr lang="en-US" sz="1600" dirty="0" smtClean="0"/>
              <a:t>statutes</a:t>
            </a:r>
          </a:p>
          <a:p>
            <a:pPr lvl="2">
              <a:buFontTx/>
              <a:buChar char="-"/>
            </a:pPr>
            <a:r>
              <a:rPr lang="en-US" sz="1600" dirty="0" smtClean="0"/>
              <a:t>13 U.S. States and one U.S. territory actively pursuing Highway P3s.</a:t>
            </a:r>
          </a:p>
          <a:p>
            <a:pPr lvl="1">
              <a:buFontTx/>
              <a:buChar char="-"/>
            </a:pPr>
            <a:r>
              <a:rPr lang="en-US" sz="2000" dirty="0" smtClean="0"/>
              <a:t>Most activities occur in California, Florida, Texas, New Jersey, Massachusetts, New York and Virginia</a:t>
            </a:r>
            <a:r>
              <a:rPr lang="en-US" sz="2000" dirty="0"/>
              <a:t> </a:t>
            </a:r>
            <a:r>
              <a:rPr lang="en-US" sz="2000" dirty="0" smtClean="0"/>
              <a:t>(Puerto Rico also active)</a:t>
            </a:r>
          </a:p>
          <a:p>
            <a:r>
              <a:rPr lang="en-US" sz="2400" dirty="0" smtClean="0">
                <a:solidFill>
                  <a:schemeClr val="dk1"/>
                </a:solidFill>
              </a:rPr>
              <a:t>Local governments less active in highway P3s</a:t>
            </a:r>
          </a:p>
          <a:p>
            <a:pPr lvl="1">
              <a:buFontTx/>
              <a:buChar char="-"/>
            </a:pPr>
            <a:r>
              <a:rPr lang="en-US" sz="2000" dirty="0" smtClean="0"/>
              <a:t>Examples: </a:t>
            </a:r>
            <a:r>
              <a:rPr lang="en-US" sz="2000" dirty="0"/>
              <a:t>Chicago Skyway Toll Bridge System </a:t>
            </a:r>
            <a:r>
              <a:rPr lang="en-US" sz="2000" dirty="0" smtClean="0"/>
              <a:t>lease, Eagle P3 Project in Denver, Presidio Parkway in San Francisco </a:t>
            </a:r>
            <a:endParaRPr lang="en-US" sz="20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26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U.S. P3 Market Overview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400050">
              <a:buFontTx/>
              <a:buChar char="-"/>
            </a:pPr>
            <a:endParaRPr lang="en-US" sz="2000" dirty="0" smtClean="0"/>
          </a:p>
          <a:p>
            <a:pPr marL="400050">
              <a:buFontTx/>
              <a:buChar char="-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6093296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U.S. Federal Highway Administration Office of Innovative Program Delivery (retrieved: June 2014)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249" y="1333500"/>
            <a:ext cx="6960656" cy="4687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1052736"/>
            <a:ext cx="452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 States, 1 Territory </a:t>
            </a:r>
            <a:r>
              <a:rPr lang="en-US" dirty="0"/>
              <a:t>with Enabling Legislation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1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Geographic Distribution of Highway </a:t>
            </a:r>
            <a:r>
              <a:rPr lang="en-US" sz="2400" dirty="0"/>
              <a:t>P3s </a:t>
            </a:r>
            <a:r>
              <a:rPr lang="en-US" sz="2400" dirty="0" smtClean="0"/>
              <a:t>in </a:t>
            </a:r>
            <a:r>
              <a:rPr lang="en-US" sz="2400" dirty="0"/>
              <a:t>the U.S.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146884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Puerto Rico not shown. Source</a:t>
            </a:r>
            <a:r>
              <a:rPr lang="en-US" sz="1050" dirty="0"/>
              <a:t>: Public Works </a:t>
            </a:r>
            <a:r>
              <a:rPr lang="en-US" sz="1050" dirty="0" smtClean="0"/>
              <a:t>Financing and </a:t>
            </a:r>
            <a:r>
              <a:rPr lang="en-US" sz="1050" dirty="0" err="1" smtClean="0"/>
              <a:t>InfraDeals</a:t>
            </a:r>
            <a:endParaRPr 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25" y="1076738"/>
            <a:ext cx="7868914" cy="50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25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P3s: Funding vs Financing</a:t>
            </a:r>
            <a:endParaRPr lang="en-US" sz="2400" dirty="0" smtClean="0">
              <a:effectLst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54572" y="2380592"/>
            <a:ext cx="8303172" cy="12770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US" dirty="0" smtClean="0"/>
              <a:t>Demand risk: I-495 Capital Beltway HOT Lanes (VA)</a:t>
            </a:r>
            <a:endParaRPr lang="en-US" dirty="0"/>
          </a:p>
          <a:p>
            <a:pPr marL="342900" lvl="2" indent="-342900"/>
            <a:r>
              <a:rPr lang="en-US" dirty="0" smtClean="0"/>
              <a:t>Availability payments: I-595 Express Lanes and I-4 Ultimate Project (FL)</a:t>
            </a:r>
          </a:p>
        </p:txBody>
      </p:sp>
      <p:sp>
        <p:nvSpPr>
          <p:cNvPr id="9" name="Rectangle 8"/>
          <p:cNvSpPr/>
          <p:nvPr/>
        </p:nvSpPr>
        <p:spPr>
          <a:xfrm>
            <a:off x="459828" y="1905000"/>
            <a:ext cx="343985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2400" b="1" dirty="0" smtClean="0"/>
              <a:t>Funding Mechanisms</a:t>
            </a:r>
            <a:endParaRPr lang="en-US" sz="24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9828" y="4256297"/>
            <a:ext cx="8360644" cy="1915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US" dirty="0"/>
              <a:t>Private equity</a:t>
            </a:r>
          </a:p>
          <a:p>
            <a:pPr marL="342900" lvl="2" indent="-342900"/>
            <a:r>
              <a:rPr lang="en-US" dirty="0" smtClean="0"/>
              <a:t>Bonds</a:t>
            </a:r>
            <a:r>
              <a:rPr lang="en-US" dirty="0"/>
              <a:t>, including municipal bonds</a:t>
            </a:r>
          </a:p>
          <a:p>
            <a:pPr marL="342900" lvl="2" indent="-342900"/>
            <a:r>
              <a:rPr lang="en-US" dirty="0"/>
              <a:t>Bank loans </a:t>
            </a:r>
            <a:endParaRPr lang="en-US" dirty="0" smtClean="0"/>
          </a:p>
          <a:p>
            <a:pPr marL="342900" lvl="2" indent="-342900"/>
            <a:r>
              <a:rPr lang="en-US" dirty="0" smtClean="0"/>
              <a:t>TIFIA loans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9828" y="3794632"/>
            <a:ext cx="30748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lvl="1"/>
            <a:r>
              <a:rPr lang="en-US" sz="2400" b="1" dirty="0" smtClean="0"/>
              <a:t>Financing Mechanisms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219200"/>
            <a:ext cx="836327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Financing Mechanisms</a:t>
            </a:r>
            <a:endParaRPr lang="en-US" sz="2400" b="1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06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57050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/>
              <a:t>U.S. Municipal Bond Market for P3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 marL="400050">
              <a:buFontTx/>
              <a:buChar char="-"/>
            </a:pPr>
            <a:r>
              <a:rPr lang="en-US" sz="2000" dirty="0" smtClean="0"/>
              <a:t>“Municipal</a:t>
            </a:r>
            <a:r>
              <a:rPr lang="en-US" sz="2000" smtClean="0"/>
              <a:t>” bonds (</a:t>
            </a:r>
            <a:r>
              <a:rPr lang="en-US" sz="2000" dirty="0" smtClean="0"/>
              <a:t>state and local) a principal source of capital </a:t>
            </a:r>
            <a:r>
              <a:rPr lang="en-US" sz="2000" smtClean="0"/>
              <a:t>for infrastructure</a:t>
            </a:r>
            <a:endParaRPr lang="en-US" sz="2000" dirty="0" smtClean="0"/>
          </a:p>
          <a:p>
            <a:pPr marL="400050">
              <a:buFontTx/>
              <a:buChar char="-"/>
            </a:pPr>
            <a:r>
              <a:rPr lang="en-US" sz="2000" dirty="0" smtClean="0"/>
              <a:t>Characteristics of U.S. Municipal Bonds</a:t>
            </a:r>
          </a:p>
          <a:p>
            <a:pPr marL="800100" lvl="1">
              <a:buFontTx/>
              <a:buChar char="-"/>
            </a:pPr>
            <a:r>
              <a:rPr lang="en-US" sz="1800" dirty="0" smtClean="0"/>
              <a:t>Tax Exemption: U.S. Government exempts interest income paid to bond holders </a:t>
            </a:r>
          </a:p>
          <a:p>
            <a:pPr marL="1200150" lvl="2">
              <a:buFontTx/>
              <a:buChar char="-"/>
            </a:pPr>
            <a:r>
              <a:rPr lang="en-US" sz="1400" dirty="0" smtClean="0"/>
              <a:t>Allows lower interest rates for bonds than for taxable bonds</a:t>
            </a:r>
          </a:p>
          <a:p>
            <a:pPr marL="800100" lvl="1">
              <a:buFontTx/>
              <a:buChar char="-"/>
            </a:pPr>
            <a:r>
              <a:rPr lang="en-US" sz="1800" dirty="0" smtClean="0"/>
              <a:t>Legal authority to infrastructure debt-financing varies across states</a:t>
            </a:r>
          </a:p>
          <a:p>
            <a:pPr marL="1200150" lvl="2">
              <a:buFontTx/>
              <a:buChar char="-"/>
            </a:pPr>
            <a:r>
              <a:rPr lang="en-US" sz="1400" dirty="0" smtClean="0"/>
              <a:t>States with constitutional pay-as-you-go requirements vs. </a:t>
            </a:r>
          </a:p>
          <a:p>
            <a:pPr marL="1200150" lvl="2">
              <a:buFontTx/>
              <a:buChar char="-"/>
            </a:pPr>
            <a:r>
              <a:rPr lang="en-US" sz="1400" dirty="0" smtClean="0"/>
              <a:t>States with large General Obligation bonds</a:t>
            </a:r>
          </a:p>
          <a:p>
            <a:pPr marL="1200150" lvl="2">
              <a:buFontTx/>
              <a:buChar char="-"/>
            </a:pPr>
            <a:r>
              <a:rPr lang="en-US" sz="1400" dirty="0" smtClean="0"/>
              <a:t>All states require balanced operating budget and some have debt capacity</a:t>
            </a:r>
          </a:p>
          <a:p>
            <a:pPr marL="400050">
              <a:buFontTx/>
              <a:buChar char="-"/>
            </a:pPr>
            <a:r>
              <a:rPr lang="en-US" sz="2000" dirty="0" smtClean="0"/>
              <a:t>U.S. Municipal Bonds</a:t>
            </a:r>
          </a:p>
          <a:p>
            <a:pPr marL="800100" lvl="1">
              <a:buFontTx/>
              <a:buChar char="-"/>
            </a:pPr>
            <a:r>
              <a:rPr lang="en-US" sz="1800" dirty="0" smtClean="0"/>
              <a:t>Total municipal debt is $3.7 trillion (2012Q4, SIFMA)</a:t>
            </a:r>
          </a:p>
          <a:p>
            <a:pPr marL="800100" lvl="1">
              <a:buFontTx/>
              <a:buChar char="-"/>
            </a:pPr>
            <a:r>
              <a:rPr lang="en-US" sz="1800" dirty="0" smtClean="0"/>
              <a:t>Historically stable to size of economy (15-20% of GDP)</a:t>
            </a:r>
          </a:p>
          <a:p>
            <a:pPr marL="800100" lvl="1">
              <a:buFontTx/>
              <a:buChar char="-"/>
            </a:pPr>
            <a:r>
              <a:rPr lang="en-US" sz="1800" dirty="0" smtClean="0"/>
              <a:t>Types:</a:t>
            </a:r>
          </a:p>
          <a:p>
            <a:pPr marL="1200150" lvl="2">
              <a:buFontTx/>
              <a:buChar char="-"/>
            </a:pPr>
            <a:r>
              <a:rPr lang="en-US" sz="1400" dirty="0" smtClean="0"/>
              <a:t>General Obligation Bonds (“full faith and credit” of governments)</a:t>
            </a:r>
          </a:p>
          <a:p>
            <a:pPr marL="1200150" lvl="2">
              <a:buFontTx/>
              <a:buChar char="-"/>
            </a:pPr>
            <a:r>
              <a:rPr lang="en-US" sz="1400" dirty="0" smtClean="0"/>
              <a:t>Revenue Bonds (non-guaranteed, with particular revenue stream for repaying obligations)</a:t>
            </a:r>
          </a:p>
          <a:p>
            <a:pPr marL="400050">
              <a:buFontTx/>
              <a:buChar char="-"/>
            </a:pPr>
            <a:r>
              <a:rPr lang="en-US" sz="2000" dirty="0" smtClean="0"/>
              <a:t>63-20 Non-Profit Corporations</a:t>
            </a:r>
          </a:p>
          <a:p>
            <a:pPr marL="800100" lvl="1">
              <a:buFontTx/>
              <a:buChar char="-"/>
            </a:pPr>
            <a:r>
              <a:rPr lang="en-US" sz="1800" dirty="0" smtClean="0"/>
              <a:t>Given authority to issue tax exempt bonds for infrastructure projects</a:t>
            </a:r>
          </a:p>
          <a:p>
            <a:pPr marL="800100" lvl="1">
              <a:buFontTx/>
              <a:buChar char="-"/>
            </a:pPr>
            <a:r>
              <a:rPr lang="en-US" sz="1800" dirty="0" smtClean="0"/>
              <a:t>Example: SR895 Pocahontas Parkway (Virginia)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06185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8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Case Study: Chicago Infrastructure Trust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24536"/>
          </a:xfrm>
        </p:spPr>
        <p:txBody>
          <a:bodyPr>
            <a:normAutofit/>
          </a:bodyPr>
          <a:lstStyle/>
          <a:p>
            <a:r>
              <a:rPr lang="en-US" sz="2200" dirty="0"/>
              <a:t>Nonprofit organization established by Chicago’s City Council, </a:t>
            </a:r>
            <a:r>
              <a:rPr lang="en-US" sz="2200" dirty="0" smtClean="0"/>
              <a:t>including</a:t>
            </a:r>
            <a:endParaRPr lang="en-US" sz="2200" dirty="0"/>
          </a:p>
          <a:p>
            <a:pPr lvl="1"/>
            <a:r>
              <a:rPr lang="en-US" sz="1800" dirty="0"/>
              <a:t>Mass transit </a:t>
            </a:r>
          </a:p>
          <a:p>
            <a:pPr lvl="1"/>
            <a:r>
              <a:rPr lang="en-US" sz="1800" dirty="0"/>
              <a:t>Highways</a:t>
            </a:r>
          </a:p>
          <a:p>
            <a:pPr lvl="1"/>
            <a:r>
              <a:rPr lang="en-US" sz="1800" dirty="0"/>
              <a:t>Freight rail</a:t>
            </a:r>
          </a:p>
          <a:p>
            <a:pPr lvl="1"/>
            <a:r>
              <a:rPr lang="en-US" sz="1800" dirty="0"/>
              <a:t>Airports</a:t>
            </a:r>
          </a:p>
          <a:p>
            <a:pPr lvl="1"/>
            <a:r>
              <a:rPr lang="en-US" sz="1800" dirty="0"/>
              <a:t>Maritime ports (Lake Michigan</a:t>
            </a:r>
            <a:r>
              <a:rPr lang="en-US" sz="1800" dirty="0" smtClean="0"/>
              <a:t>)</a:t>
            </a:r>
          </a:p>
          <a:p>
            <a:r>
              <a:rPr lang="en-US" sz="2200" dirty="0"/>
              <a:t>Aims to leverage $1.7 billion from private investors for infrastructure</a:t>
            </a:r>
          </a:p>
          <a:p>
            <a:r>
              <a:rPr lang="en-US" sz="2200" dirty="0"/>
              <a:t>Results so far</a:t>
            </a:r>
          </a:p>
          <a:p>
            <a:pPr lvl="1"/>
            <a:r>
              <a:rPr lang="en-US" sz="1800" dirty="0"/>
              <a:t>It has faced serious </a:t>
            </a:r>
            <a:r>
              <a:rPr lang="en-US" sz="1800" dirty="0" smtClean="0"/>
              <a:t>problems</a:t>
            </a:r>
          </a:p>
          <a:p>
            <a:pPr lvl="1"/>
            <a:r>
              <a:rPr lang="en-US" sz="1800" dirty="0" smtClean="0"/>
              <a:t>No transportation project</a:t>
            </a:r>
            <a:endParaRPr lang="en-US" sz="1800" dirty="0"/>
          </a:p>
          <a:p>
            <a:pPr lvl="1"/>
            <a:r>
              <a:rPr lang="en-US" sz="1800" dirty="0" smtClean="0"/>
              <a:t>1 </a:t>
            </a:r>
            <a:r>
              <a:rPr lang="en-US" sz="1800" dirty="0"/>
              <a:t>project </a:t>
            </a:r>
            <a:r>
              <a:rPr lang="en-US" sz="1800" dirty="0" smtClean="0"/>
              <a:t>to retrofit 62 buildings for $25 million</a:t>
            </a:r>
          </a:p>
          <a:p>
            <a:pPr lvl="1"/>
            <a:r>
              <a:rPr lang="en-US" sz="1800" dirty="0" smtClean="0"/>
              <a:t>The city will pay 4.95% for 15 years, based on energy savings</a:t>
            </a:r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pPr lvl="1">
              <a:buFontTx/>
              <a:buChar char="-"/>
            </a:pPr>
            <a:endParaRPr lang="en-US" sz="1800" dirty="0" smtClean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9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Case Study: Virginia Office of </a:t>
            </a:r>
            <a:br>
              <a:rPr lang="en-US" sz="2400" dirty="0" smtClean="0"/>
            </a:br>
            <a:r>
              <a:rPr lang="en-US" sz="2400" dirty="0" smtClean="0"/>
              <a:t>Public-Private Partnerships (VAP3)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Public-Private Transportation Act of 1995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Responsible for developing and implementing a statewide program for project delivery  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Some characteristics of </a:t>
            </a:r>
            <a:r>
              <a:rPr lang="en-US" sz="2200" dirty="0" smtClean="0"/>
              <a:t>VAP3</a:t>
            </a:r>
            <a:endParaRPr lang="en-US" sz="2200" dirty="0"/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Independent office under VA Secretary of Transportation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Full time staff dedicated to P3 projects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Established procedures: PPTA Implementation Manual and Guidelines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Accepts unsolicited proposals (review fee: $50K)</a:t>
            </a:r>
            <a:endParaRPr lang="en-US" sz="18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1760" y="6146884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  </a:t>
            </a:r>
            <a:r>
              <a:rPr lang="es-GT" sz="1050" dirty="0" smtClean="0">
                <a:hlinkClick r:id="rId2"/>
              </a:rPr>
              <a:t>www.P3virginia.org</a:t>
            </a:r>
            <a:r>
              <a:rPr lang="es-GT" sz="1050" dirty="0" smtClean="0"/>
              <a:t> </a:t>
            </a:r>
            <a:r>
              <a:rPr lang="en-US" sz="1050" dirty="0" smtClean="0"/>
              <a:t>and KPMG (2013)</a:t>
            </a:r>
            <a:endParaRPr lang="en-US" sz="105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3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800" dirty="0" smtClean="0"/>
              <a:t>Outline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105400"/>
          </a:xfrm>
        </p:spPr>
        <p:txBody>
          <a:bodyPr>
            <a:normAutofit fontScale="85000" lnSpcReduction="20000"/>
          </a:bodyPr>
          <a:lstStyle/>
          <a:p>
            <a:pPr marL="40005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Examples of How U.S. is Different</a:t>
            </a:r>
            <a:endParaRPr lang="en-US" sz="2400" dirty="0"/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1800" dirty="0" smtClean="0"/>
              <a:t>The Federal System and South Bay Expressway </a:t>
            </a:r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1800" dirty="0" smtClean="0"/>
              <a:t>The Common Law System and Elizabeth River Crossings</a:t>
            </a:r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1800" dirty="0" smtClean="0"/>
              <a:t>The Political Environment and how it affects P3 projects</a:t>
            </a:r>
          </a:p>
          <a:p>
            <a:pPr marL="40005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The U.S. Federal System</a:t>
            </a:r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The Federal government, and its financial initiatives</a:t>
            </a:r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The State governments, their authority and financial decisions</a:t>
            </a:r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The Local governments, and their financial options</a:t>
            </a:r>
          </a:p>
          <a:p>
            <a:pPr marL="400050">
              <a:lnSpc>
                <a:spcPct val="150000"/>
              </a:lnSpc>
              <a:buFontTx/>
              <a:buChar char="-"/>
            </a:pPr>
            <a:r>
              <a:rPr lang="en-US" sz="2400" dirty="0" smtClean="0"/>
              <a:t>Case studies</a:t>
            </a:r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Chicago Infrastructure Trust</a:t>
            </a:r>
            <a:endParaRPr lang="en-US" sz="2000" dirty="0"/>
          </a:p>
          <a:p>
            <a:pPr marL="800100" lvl="1"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Virginia Office of Public-Private Partnerships (OTP3)</a:t>
            </a:r>
          </a:p>
          <a:p>
            <a:pPr marL="400050">
              <a:lnSpc>
                <a:spcPct val="150000"/>
              </a:lnSpc>
              <a:buFontTx/>
              <a:buChar char="-"/>
            </a:pPr>
            <a:r>
              <a:rPr lang="en-US" sz="2400" smtClean="0"/>
              <a:t>Conclusions</a:t>
            </a:r>
            <a:endParaRPr lang="en-US" sz="2400" dirty="0" smtClean="0"/>
          </a:p>
          <a:p>
            <a:pPr marL="400050">
              <a:lnSpc>
                <a:spcPct val="150000"/>
              </a:lnSpc>
              <a:buFontTx/>
              <a:buChar char="-"/>
            </a:pPr>
            <a:endParaRPr 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16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Case Study: VAP3 Project Milestones and Opportunities for Public Involvement</a:t>
            </a:r>
            <a:endParaRPr lang="en-US" sz="2400" dirty="0" smtClean="0">
              <a:effectLst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11760" y="6146884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 </a:t>
            </a:r>
            <a:r>
              <a:rPr lang="en-US" sz="1050" dirty="0" smtClean="0">
                <a:hlinkClick r:id="rId2"/>
              </a:rPr>
              <a:t>www.vappta.org</a:t>
            </a:r>
            <a:r>
              <a:rPr lang="en-US" sz="1050" dirty="0" smtClean="0"/>
              <a:t> </a:t>
            </a:r>
            <a:endParaRPr lang="en-US" sz="105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547266"/>
              </p:ext>
            </p:extLst>
          </p:nvPr>
        </p:nvGraphicFramePr>
        <p:xfrm>
          <a:off x="457200" y="1143000"/>
          <a:ext cx="8305800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638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Key</a:t>
                      </a:r>
                      <a:r>
                        <a:rPr lang="en-US" sz="1600" baseline="0" dirty="0" smtClean="0"/>
                        <a:t> Project Milestones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 Notice / Involvement / Opportunities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Development of PPTA Projects Priority List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Notification of General Assembly members by VAP3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Director; MPO’s; Agency Administrators;  public input solicited; posting on VAP3 website; press releases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Project Development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CTB Location approval, CTB proposed Business  Terms; public meetings; public input solicited on  proposed Business Terms; posting on VAP3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website; press releases.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Request for Qualifications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Notification of General Assembly members by VAP3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Director; MPO’s; Agency Administrators;  posting on VAP3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website; press releases.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Request for Proposals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Notification of General Assembly members by VAP3 Director; MPO’s; Agency Administrators;  posting of draft RFP and Final RFP, CTB Final Major Business Terms on OTP3 website; press  releases.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Selection of Preferred</a:t>
                      </a:r>
                      <a:r>
                        <a:rPr lang="en-US" sz="1600" b="1" baseline="0" dirty="0" smtClean="0"/>
                        <a:t> Proposer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Press release and posting of selection on VAP3 website.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Execution of the Agreement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Press release and posting of executed Agreement  on VAP3 website.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6527884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 </a:t>
            </a:r>
            <a:r>
              <a:rPr lang="en-US" sz="1050" dirty="0" smtClean="0">
                <a:hlinkClick r:id="rId2"/>
              </a:rPr>
              <a:t>www.vappta.org</a:t>
            </a:r>
            <a:endParaRPr lang="en-US" sz="1050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Case Study: VAP3 Projects</a:t>
            </a:r>
            <a:endParaRPr lang="en-US" sz="2400" dirty="0" smtClean="0">
              <a:effectLst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47242"/>
            <a:ext cx="7010400" cy="521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7400" y="6299284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 www.vappta.org</a:t>
            </a:r>
            <a:endParaRPr lang="en-US" sz="1050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2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Case Study: VAP3 Pipeline</a:t>
            </a:r>
            <a:endParaRPr lang="en-US" sz="2400" dirty="0" smtClean="0">
              <a:effectLst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084" y="1143000"/>
            <a:ext cx="790302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6172200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 www.vappta.org</a:t>
            </a:r>
            <a:endParaRPr lang="en-US" sz="105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02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Conclusion</a:t>
            </a:r>
            <a:endParaRPr lang="en-US" sz="2400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5344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The U.S. P3 Market</a:t>
            </a:r>
            <a:endParaRPr lang="en-US" sz="2400" dirty="0">
              <a:solidFill>
                <a:schemeClr val="dk1"/>
              </a:solidFill>
            </a:endParaRPr>
          </a:p>
          <a:p>
            <a:r>
              <a:rPr lang="en-US" sz="2400" dirty="0" smtClean="0">
                <a:solidFill>
                  <a:schemeClr val="dk1"/>
                </a:solidFill>
              </a:rPr>
              <a:t>Large, fragmented and heterogeneous markets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</a:rPr>
              <a:t>Municipal bond market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</a:rPr>
              <a:t>Each state is a distinct market</a:t>
            </a:r>
          </a:p>
          <a:p>
            <a:r>
              <a:rPr lang="en-US" sz="2400" dirty="0" smtClean="0">
                <a:solidFill>
                  <a:schemeClr val="dk1"/>
                </a:solidFill>
              </a:rPr>
              <a:t>History of challenges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</a:rPr>
              <a:t>Political battles, litigation, citizen oppositions</a:t>
            </a:r>
          </a:p>
          <a:p>
            <a:r>
              <a:rPr lang="en-US" sz="2400" dirty="0" smtClean="0">
                <a:solidFill>
                  <a:schemeClr val="dk1"/>
                </a:solidFill>
              </a:rPr>
              <a:t>Upward trend, but somewhat uncertain path expected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</a:rPr>
              <a:t>Market is certain to grow due to the needs of infrastructure investment</a:t>
            </a:r>
          </a:p>
          <a:p>
            <a:pPr lvl="1"/>
            <a:r>
              <a:rPr lang="en-US" sz="2000" dirty="0" smtClean="0">
                <a:solidFill>
                  <a:schemeClr val="dk1"/>
                </a:solidFill>
              </a:rPr>
              <a:t>Uncertainties regarding political and other risks</a:t>
            </a:r>
            <a:endParaRPr lang="en-US" sz="2000" dirty="0">
              <a:solidFill>
                <a:schemeClr val="dk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0CE7-DF7C-4B94-BE02-461DA4206C31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1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US" sz="2400" dirty="0" smtClean="0"/>
              <a:t>Center for Transportation Public-Private Partnership Policy George Mason University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7161"/>
            <a:ext cx="8229600" cy="32641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For more information:</a:t>
            </a:r>
          </a:p>
          <a:p>
            <a:pPr marL="0" lvl="1" indent="0">
              <a:buNone/>
            </a:pPr>
            <a:endParaRPr lang="en-US" sz="1800" dirty="0"/>
          </a:p>
          <a:p>
            <a:pPr marL="0" lvl="1" indent="0" algn="ctr">
              <a:buNone/>
            </a:pPr>
            <a:r>
              <a:rPr lang="en-US" sz="2000" dirty="0" smtClean="0"/>
              <a:t>Visit us at: p3policy.gmu.edu</a:t>
            </a:r>
          </a:p>
          <a:p>
            <a:pPr marL="0" lvl="1" indent="0" algn="ctr">
              <a:buNone/>
            </a:pPr>
            <a:endParaRPr lang="en-US" sz="2000" dirty="0" smtClean="0"/>
          </a:p>
          <a:p>
            <a:pPr marL="0" lvl="1" indent="0" algn="ctr">
              <a:buNone/>
            </a:pPr>
            <a:r>
              <a:rPr lang="en-US" sz="2000" dirty="0"/>
              <a:t>Jonathan L. Gifford, Ph.D.</a:t>
            </a:r>
          </a:p>
          <a:p>
            <a:pPr marL="0" lvl="1" indent="0" algn="ctr">
              <a:buNone/>
            </a:pPr>
            <a:r>
              <a:rPr lang="en-US" sz="2000" dirty="0"/>
              <a:t>George Mason University </a:t>
            </a:r>
            <a:endParaRPr lang="en-US" sz="2000" dirty="0" smtClean="0"/>
          </a:p>
          <a:p>
            <a:pPr marL="0" lvl="1" indent="0" algn="ctr">
              <a:buNone/>
            </a:pPr>
            <a:r>
              <a:rPr lang="en-US" sz="2000" dirty="0" smtClean="0"/>
              <a:t>School </a:t>
            </a:r>
            <a:r>
              <a:rPr lang="en-US" sz="2000" dirty="0"/>
              <a:t>of </a:t>
            </a:r>
            <a:r>
              <a:rPr lang="en-US" sz="2000" dirty="0" smtClean="0"/>
              <a:t>Policy, Government, and International Affairs</a:t>
            </a:r>
            <a:endParaRPr lang="en-US" sz="2000" dirty="0"/>
          </a:p>
          <a:p>
            <a:pPr marL="0" lvl="1" indent="0" algn="ctr">
              <a:buNone/>
            </a:pPr>
            <a:r>
              <a:rPr lang="en-US" sz="2000" dirty="0" smtClean="0"/>
              <a:t>3351 Fairfax Drive, Arlington, VA 22201 </a:t>
            </a:r>
            <a:r>
              <a:rPr lang="en-US" sz="2000" dirty="0"/>
              <a:t>USA</a:t>
            </a:r>
          </a:p>
          <a:p>
            <a:pPr marL="0" lvl="1" indent="0" algn="ctr">
              <a:buNone/>
            </a:pPr>
            <a:r>
              <a:rPr lang="en-US" sz="2000" dirty="0"/>
              <a:t>jgifford@gmu.edu / +</a:t>
            </a:r>
            <a:r>
              <a:rPr lang="en-US" sz="2000" dirty="0" smtClean="0"/>
              <a:t>1(703)993-2275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484784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6" y="1772816"/>
            <a:ext cx="640871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Expanding the </a:t>
            </a:r>
            <a:r>
              <a:rPr lang="en-US" sz="2400" b="1" dirty="0"/>
              <a:t>evidence base, enhancing agency capacity, </a:t>
            </a:r>
            <a:r>
              <a:rPr lang="en-US" sz="2400" b="1" dirty="0" smtClean="0"/>
              <a:t>educating </a:t>
            </a:r>
            <a:r>
              <a:rPr lang="en-US" sz="2400" b="1" dirty="0"/>
              <a:t>the workforce and community about P3s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74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Autofit/>
          </a:bodyPr>
          <a:lstStyle/>
          <a:p>
            <a:pPr lvl="1" algn="ctr"/>
            <a:r>
              <a:rPr lang="en-US" sz="2400" dirty="0" smtClean="0"/>
              <a:t>Why the U.S. Context Matters: Federal System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196752"/>
            <a:ext cx="8305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smtClean="0"/>
              <a:t>Federal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501008"/>
            <a:ext cx="8305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P3 Example of its relevance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962673"/>
            <a:ext cx="83058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South Bay Expressway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State of California implements the P3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Some Federal agencies oppose the project on environmental grounds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group of Local governments buy the asset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1663640"/>
            <a:ext cx="829545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Coordination is hard to achieve: authority is fragmented between and within levels of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Experimentation allows innovation: institutional heterogeneity creates opportunities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7502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Autofit/>
          </a:bodyPr>
          <a:lstStyle/>
          <a:p>
            <a:pPr lvl="1" algn="ctr"/>
            <a:r>
              <a:rPr lang="en-US" sz="2400" dirty="0" smtClean="0"/>
              <a:t>Why the U.S. Context Matters: Common Law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501008"/>
            <a:ext cx="836327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P3 Example of its relevance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962673"/>
            <a:ext cx="836327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Elizabeth River Crossings in Virginia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included tolls in pre-existing infrastructure to finance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Lawsuit contending the tolls were unlawfully imposed taxes threaten other tolls in the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Virginia Supreme Court ruled in favor of the tolls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1196752"/>
            <a:ext cx="8305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smtClean="0"/>
              <a:t>Common Law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663640"/>
            <a:ext cx="8305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relies on legal cases, not on legislation which is subject to contradictory principles.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Previous experiences shape what may be expected from the contractual </a:t>
            </a:r>
            <a:r>
              <a:rPr lang="en-US" sz="2400" dirty="0" smtClean="0"/>
              <a:t>relationship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55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>
            <a:noAutofit/>
          </a:bodyPr>
          <a:lstStyle/>
          <a:p>
            <a:pPr lvl="1" algn="ctr"/>
            <a:r>
              <a:rPr lang="en-US" sz="2400" dirty="0" smtClean="0"/>
              <a:t>Why the U.S. Context Matters: Common Law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91000"/>
            <a:ext cx="836327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P3 Example of its relevance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652665"/>
            <a:ext cx="836327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 presents a huge infrastructure market opportunity, but political risk is an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Several </a:t>
            </a:r>
            <a:r>
              <a:rPr lang="en-US" sz="2400" dirty="0"/>
              <a:t>projects that have been canceled or nearly canceled: Purple Line, 460, U.S. 36 in Colorado</a:t>
            </a:r>
            <a:r>
              <a:rPr lang="en-US" sz="2400" dirty="0" smtClean="0"/>
              <a:t>, etc.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1196752"/>
            <a:ext cx="83058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 smtClean="0"/>
              <a:t>Political Environment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663640"/>
            <a:ext cx="83058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American political environment is more contested and the bureaucratic process is different than in other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 the US, P3 projects in a pipeline, it is made public very early in the process to account for the opinion of citizens.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Litigation, by citizens, is an important avenue to oppose political and bureaucratic decisions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885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400" kern="0" dirty="0" smtClean="0">
                <a:solidFill>
                  <a:sysClr val="windowText" lastClr="000000"/>
                </a:solidFill>
              </a:rPr>
              <a:t>The U.S. P3 Governance Structure in Detail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691437"/>
            <a:ext cx="8305800" cy="90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Grant and loan programs on infrastructure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Deductibility of municipal bond interests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1219200"/>
            <a:ext cx="1127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/>
              <a:t>Federal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3223939"/>
            <a:ext cx="8305800" cy="13480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Authority resides here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ome of the assets are in this level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Implements some of the transportation P3 projects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2751702"/>
            <a:ext cx="84343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/>
              <a:t>State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5253335"/>
            <a:ext cx="8305800" cy="90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Some of the assets are in this level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Implements some of the transportation P3 </a:t>
            </a:r>
            <a:r>
              <a:rPr lang="en-US" sz="2400" dirty="0" smtClean="0"/>
              <a:t>projects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57200" y="4781098"/>
            <a:ext cx="83369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/>
              <a:t>Local</a:t>
            </a:r>
            <a:endParaRPr lang="en-US" sz="2400" b="1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68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Federal P3 Initiatives: U.S. Federal Highway Trust Fund</a:t>
            </a:r>
            <a:endParaRPr lang="en-US" sz="2400" dirty="0" smtClean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357265"/>
            <a:ext cx="8458200" cy="25345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/>
              <a:t>Increasing costs of construction</a:t>
            </a:r>
          </a:p>
          <a:p>
            <a:r>
              <a:rPr lang="en-US" sz="2400" dirty="0"/>
              <a:t>Aging infrastructure: increasing cost of maintenance / renewal </a:t>
            </a:r>
          </a:p>
          <a:p>
            <a:r>
              <a:rPr lang="en-US" sz="2400" dirty="0"/>
              <a:t>Improving fuel efficiency (e.g. electric vehicles pay no gas </a:t>
            </a:r>
            <a:r>
              <a:rPr lang="en-US" sz="2400" dirty="0" err="1"/>
              <a:t>gax</a:t>
            </a:r>
            <a:r>
              <a:rPr lang="en-US" sz="2400" dirty="0"/>
              <a:t>)</a:t>
            </a:r>
          </a:p>
          <a:p>
            <a:r>
              <a:rPr lang="en-US" sz="2400" dirty="0"/>
              <a:t>Political opposition to raising gas </a:t>
            </a:r>
            <a:r>
              <a:rPr lang="en-US" sz="2400" dirty="0" smtClean="0"/>
              <a:t>tax</a:t>
            </a:r>
          </a:p>
          <a:p>
            <a:pPr lvl="2"/>
            <a:r>
              <a:rPr lang="en-US" sz="2000" dirty="0" smtClean="0"/>
              <a:t>Recommendations include raising it to $0.40/gal [$.106/l]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792162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62339" y="5943600"/>
            <a:ext cx="4932040" cy="30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50" dirty="0" smtClean="0"/>
              <a:t>Note: U.S. Congressional Budget Office projections published in 2013</a:t>
            </a:r>
            <a:endParaRPr lang="en-US" sz="1050" i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2895600"/>
            <a:ext cx="1946367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Funding </a:t>
            </a:r>
            <a:r>
              <a:rPr lang="en-US" sz="2400" b="1" dirty="0" smtClean="0"/>
              <a:t>Crisis</a:t>
            </a:r>
            <a:endParaRPr lang="en-US" sz="24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447799"/>
            <a:ext cx="8458200" cy="1066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Originated in 1956 to finance the Interstate Highway System</a:t>
            </a:r>
          </a:p>
          <a:p>
            <a:r>
              <a:rPr lang="en-US" sz="2400" dirty="0" smtClean="0"/>
              <a:t>Federal fuel tax ($0.183/gal [$0.048/l] gasoline and $0.244/gal [$0.064/l] diesel)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99" y="990600"/>
            <a:ext cx="326801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/>
              <a:t>U.S. Highway </a:t>
            </a:r>
            <a:r>
              <a:rPr lang="en-US" sz="2400" b="1" dirty="0"/>
              <a:t>Trust Fund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10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Federal P3 Initiatives: U.S. Federal Highway Trust Fund</a:t>
            </a:r>
            <a:endParaRPr lang="en-US" sz="2400" dirty="0" smtClean="0">
              <a:effectLst/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792162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943600"/>
            <a:ext cx="4932040" cy="303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050" dirty="0" smtClean="0"/>
              <a:t>Note: U.S. Congressional Budget Office projections published in 2013</a:t>
            </a:r>
            <a:endParaRPr lang="en-US" sz="105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" y="842342"/>
            <a:ext cx="8686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End of Year Balances in Highway Trust Fund, 1957 - 2021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5163491"/>
              </p:ext>
            </p:extLst>
          </p:nvPr>
        </p:nvGraphicFramePr>
        <p:xfrm>
          <a:off x="266700" y="1139225"/>
          <a:ext cx="8343900" cy="479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99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22114"/>
          </a:xfrm>
        </p:spPr>
        <p:txBody>
          <a:bodyPr>
            <a:normAutofit/>
          </a:bodyPr>
          <a:lstStyle/>
          <a:p>
            <a:pPr lvl="1" algn="ctr"/>
            <a:r>
              <a:rPr lang="en-US" sz="2400" dirty="0" smtClean="0"/>
              <a:t>Transportation P3 – A Growing Relevant Alternative </a:t>
            </a:r>
            <a:br>
              <a:rPr lang="en-US" sz="2400" dirty="0" smtClean="0"/>
            </a:br>
            <a:r>
              <a:rPr lang="en-US" sz="2400" dirty="0" smtClean="0"/>
              <a:t>Under These Conditions</a:t>
            </a:r>
            <a:endParaRPr lang="en-US" sz="2400" dirty="0" smtClean="0">
              <a:effectLst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990600"/>
            <a:ext cx="830580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F600CE7-DF7C-4B94-BE02-461DA4206C3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5661248"/>
            <a:ext cx="64087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Source: Public Works </a:t>
            </a:r>
            <a:r>
              <a:rPr lang="en-US" sz="1050" dirty="0" smtClean="0"/>
              <a:t>Financing</a:t>
            </a:r>
            <a:endParaRPr lang="en-US" sz="105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4184723"/>
              </p:ext>
            </p:extLst>
          </p:nvPr>
        </p:nvGraphicFramePr>
        <p:xfrm>
          <a:off x="179512" y="1124744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Gifford, US P3 Governance jgifford@gmu.edu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4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RAC_Gifford_D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TPRAC_Gifford_Draft</Template>
  <TotalTime>4226</TotalTime>
  <Words>1855</Words>
  <Application>Microsoft Office PowerPoint</Application>
  <PresentationFormat>On-screen Show (4:3)</PresentationFormat>
  <Paragraphs>267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TPRAC_Gifford_Draft</vt:lpstr>
      <vt:lpstr>U.S. Transportation Public Private Partnerships:  Governance and Institutional Arrangements</vt:lpstr>
      <vt:lpstr>Outline</vt:lpstr>
      <vt:lpstr>Why the U.S. Context Matters: Federal System</vt:lpstr>
      <vt:lpstr>Why the U.S. Context Matters: Common Law</vt:lpstr>
      <vt:lpstr>Why the U.S. Context Matters: Common Law</vt:lpstr>
      <vt:lpstr>Slide 6</vt:lpstr>
      <vt:lpstr>Federal P3 Initiatives: U.S. Federal Highway Trust Fund</vt:lpstr>
      <vt:lpstr>Federal P3 Initiatives: U.S. Federal Highway Trust Fund</vt:lpstr>
      <vt:lpstr>Transportation P3 – A Growing Relevant Alternative  Under These Conditions</vt:lpstr>
      <vt:lpstr>Federal P3 Initiatives: Transportation Infrastructure  Financing and Innovation Act  (TIFIA)</vt:lpstr>
      <vt:lpstr>Federal P3 Initiatives: Transportation Infrastructure  Financing and Innovation Act  (TIFIA)</vt:lpstr>
      <vt:lpstr>Federal P3 Initiatives: Recent Programs</vt:lpstr>
      <vt:lpstr>P3s: State Initiatives</vt:lpstr>
      <vt:lpstr>U.S. P3 Market Overview</vt:lpstr>
      <vt:lpstr>Geographic Distribution of Highway P3s in the U.S.</vt:lpstr>
      <vt:lpstr>P3s: Funding vs Financing</vt:lpstr>
      <vt:lpstr>U.S. Municipal Bond Market for P3 Projects</vt:lpstr>
      <vt:lpstr>Case Study: Chicago Infrastructure Trust</vt:lpstr>
      <vt:lpstr>Case Study: Virginia Office of  Public-Private Partnerships (VAP3)</vt:lpstr>
      <vt:lpstr>Case Study: VAP3 Project Milestones and Opportunities for Public Involvement</vt:lpstr>
      <vt:lpstr>Case Study: VAP3 Projects</vt:lpstr>
      <vt:lpstr>Case Study: VAP3 Pipeline</vt:lpstr>
      <vt:lpstr>Conclusion</vt:lpstr>
      <vt:lpstr>Center for Transportation Public-Private Partnership Policy George Mason University</vt:lpstr>
    </vt:vector>
  </TitlesOfParts>
  <Company>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Public Private Partnerships in USA and Future Trends</dc:title>
  <dc:creator>1506-14</dc:creator>
  <cp:lastModifiedBy>Jen</cp:lastModifiedBy>
  <cp:revision>159</cp:revision>
  <cp:lastPrinted>2014-11-25T18:57:03Z</cp:lastPrinted>
  <dcterms:created xsi:type="dcterms:W3CDTF">2013-04-26T13:18:38Z</dcterms:created>
  <dcterms:modified xsi:type="dcterms:W3CDTF">2014-12-12T19:19:18Z</dcterms:modified>
</cp:coreProperties>
</file>