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72" r:id="rId5"/>
    <p:sldId id="274" r:id="rId6"/>
    <p:sldId id="260" r:id="rId7"/>
    <p:sldId id="264" r:id="rId8"/>
    <p:sldId id="266" r:id="rId9"/>
    <p:sldId id="268" r:id="rId10"/>
    <p:sldId id="261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Gifford" initials="JL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daito\Dropbox\usp3s_all_secto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 P3 Financial Closes in the U.S. 1988-2013, by Sector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6808845849016"/>
          <c:y val="0.103153827637547"/>
          <c:w val="0.692303713472529"/>
          <c:h val="0.705317493577316"/>
        </c:manualLayout>
      </c:layout>
      <c:lineChart>
        <c:grouping val="standard"/>
        <c:varyColors val="0"/>
        <c:ser>
          <c:idx val="0"/>
          <c:order val="0"/>
          <c:tx>
            <c:strRef>
              <c:f>Sheet4!$F$3</c:f>
              <c:strCache>
                <c:ptCount val="1"/>
                <c:pt idx="0">
                  <c:v>Building</c:v>
                </c:pt>
              </c:strCache>
            </c:strRef>
          </c:tx>
          <c:marker>
            <c:symbol val="none"/>
          </c:marker>
          <c:cat>
            <c:numRef>
              <c:f>Sheet4!$E$4:$E$29</c:f>
              <c:numCache>
                <c:formatCode>General</c:formatCode>
                <c:ptCount val="26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  <c:pt idx="11">
                  <c:v>1999.0</c:v>
                </c:pt>
                <c:pt idx="12">
                  <c:v>2000.0</c:v>
                </c:pt>
                <c:pt idx="13">
                  <c:v>2001.0</c:v>
                </c:pt>
                <c:pt idx="14">
                  <c:v>2002.0</c:v>
                </c:pt>
                <c:pt idx="15">
                  <c:v>2003.0</c:v>
                </c:pt>
                <c:pt idx="16">
                  <c:v>2004.0</c:v>
                </c:pt>
                <c:pt idx="17">
                  <c:v>2005.0</c:v>
                </c:pt>
                <c:pt idx="18">
                  <c:v>2006.0</c:v>
                </c:pt>
                <c:pt idx="19">
                  <c:v>2007.0</c:v>
                </c:pt>
                <c:pt idx="20">
                  <c:v>2008.0</c:v>
                </c:pt>
                <c:pt idx="21">
                  <c:v>2009.0</c:v>
                </c:pt>
                <c:pt idx="22">
                  <c:v>2010.0</c:v>
                </c:pt>
                <c:pt idx="23">
                  <c:v>2011.0</c:v>
                </c:pt>
                <c:pt idx="24">
                  <c:v>2012.0</c:v>
                </c:pt>
                <c:pt idx="25">
                  <c:v>2013.0</c:v>
                </c:pt>
              </c:numCache>
            </c:numRef>
          </c:cat>
          <c:val>
            <c:numRef>
              <c:f>Sheet4!$F$4:$F$29</c:f>
              <c:numCache>
                <c:formatCode>General</c:formatCode>
                <c:ptCount val="2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3.0</c:v>
                </c:pt>
                <c:pt idx="5">
                  <c:v>2.0</c:v>
                </c:pt>
                <c:pt idx="6">
                  <c:v>3.0</c:v>
                </c:pt>
                <c:pt idx="7">
                  <c:v>5.0</c:v>
                </c:pt>
                <c:pt idx="8">
                  <c:v>4.0</c:v>
                </c:pt>
                <c:pt idx="9">
                  <c:v>7.0</c:v>
                </c:pt>
                <c:pt idx="10">
                  <c:v>5.0</c:v>
                </c:pt>
                <c:pt idx="11">
                  <c:v>4.0</c:v>
                </c:pt>
                <c:pt idx="12">
                  <c:v>6.0</c:v>
                </c:pt>
                <c:pt idx="13">
                  <c:v>6.0</c:v>
                </c:pt>
                <c:pt idx="14">
                  <c:v>5.0</c:v>
                </c:pt>
                <c:pt idx="15">
                  <c:v>13.0</c:v>
                </c:pt>
                <c:pt idx="16">
                  <c:v>14.0</c:v>
                </c:pt>
                <c:pt idx="17">
                  <c:v>16.0</c:v>
                </c:pt>
                <c:pt idx="18">
                  <c:v>13.0</c:v>
                </c:pt>
                <c:pt idx="19">
                  <c:v>12.0</c:v>
                </c:pt>
                <c:pt idx="20">
                  <c:v>8.0</c:v>
                </c:pt>
                <c:pt idx="21">
                  <c:v>0.0</c:v>
                </c:pt>
                <c:pt idx="22">
                  <c:v>1.0</c:v>
                </c:pt>
                <c:pt idx="23">
                  <c:v>0.0</c:v>
                </c:pt>
                <c:pt idx="24">
                  <c:v>1.0</c:v>
                </c:pt>
                <c:pt idx="25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Sheet4!$G$3</c:f>
              <c:strCache>
                <c:ptCount val="1"/>
                <c:pt idx="0">
                  <c:v>Misc.</c:v>
                </c:pt>
              </c:strCache>
            </c:strRef>
          </c:tx>
          <c:marker>
            <c:symbol val="none"/>
          </c:marker>
          <c:cat>
            <c:numRef>
              <c:f>Sheet4!$E$4:$E$29</c:f>
              <c:numCache>
                <c:formatCode>General</c:formatCode>
                <c:ptCount val="26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  <c:pt idx="11">
                  <c:v>1999.0</c:v>
                </c:pt>
                <c:pt idx="12">
                  <c:v>2000.0</c:v>
                </c:pt>
                <c:pt idx="13">
                  <c:v>2001.0</c:v>
                </c:pt>
                <c:pt idx="14">
                  <c:v>2002.0</c:v>
                </c:pt>
                <c:pt idx="15">
                  <c:v>2003.0</c:v>
                </c:pt>
                <c:pt idx="16">
                  <c:v>2004.0</c:v>
                </c:pt>
                <c:pt idx="17">
                  <c:v>2005.0</c:v>
                </c:pt>
                <c:pt idx="18">
                  <c:v>2006.0</c:v>
                </c:pt>
                <c:pt idx="19">
                  <c:v>2007.0</c:v>
                </c:pt>
                <c:pt idx="20">
                  <c:v>2008.0</c:v>
                </c:pt>
                <c:pt idx="21">
                  <c:v>2009.0</c:v>
                </c:pt>
                <c:pt idx="22">
                  <c:v>2010.0</c:v>
                </c:pt>
                <c:pt idx="23">
                  <c:v>2011.0</c:v>
                </c:pt>
                <c:pt idx="24">
                  <c:v>2012.0</c:v>
                </c:pt>
                <c:pt idx="25">
                  <c:v>2013.0</c:v>
                </c:pt>
              </c:numCache>
            </c:numRef>
          </c:cat>
          <c:val>
            <c:numRef>
              <c:f>Sheet4!$G$4:$G$29</c:f>
              <c:numCache>
                <c:formatCode>General</c:formatCode>
                <c:ptCount val="2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2.0</c:v>
                </c:pt>
                <c:pt idx="9">
                  <c:v>1.0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1.0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1.0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Sheet4!$H$3</c:f>
              <c:strCache>
                <c:ptCount val="1"/>
                <c:pt idx="0">
                  <c:v>Transportation</c:v>
                </c:pt>
              </c:strCache>
            </c:strRef>
          </c:tx>
          <c:marker>
            <c:symbol val="none"/>
          </c:marker>
          <c:cat>
            <c:numRef>
              <c:f>Sheet4!$E$4:$E$29</c:f>
              <c:numCache>
                <c:formatCode>General</c:formatCode>
                <c:ptCount val="26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  <c:pt idx="11">
                  <c:v>1999.0</c:v>
                </c:pt>
                <c:pt idx="12">
                  <c:v>2000.0</c:v>
                </c:pt>
                <c:pt idx="13">
                  <c:v>2001.0</c:v>
                </c:pt>
                <c:pt idx="14">
                  <c:v>2002.0</c:v>
                </c:pt>
                <c:pt idx="15">
                  <c:v>2003.0</c:v>
                </c:pt>
                <c:pt idx="16">
                  <c:v>2004.0</c:v>
                </c:pt>
                <c:pt idx="17">
                  <c:v>2005.0</c:v>
                </c:pt>
                <c:pt idx="18">
                  <c:v>2006.0</c:v>
                </c:pt>
                <c:pt idx="19">
                  <c:v>2007.0</c:v>
                </c:pt>
                <c:pt idx="20">
                  <c:v>2008.0</c:v>
                </c:pt>
                <c:pt idx="21">
                  <c:v>2009.0</c:v>
                </c:pt>
                <c:pt idx="22">
                  <c:v>2010.0</c:v>
                </c:pt>
                <c:pt idx="23">
                  <c:v>2011.0</c:v>
                </c:pt>
                <c:pt idx="24">
                  <c:v>2012.0</c:v>
                </c:pt>
                <c:pt idx="25">
                  <c:v>2013.0</c:v>
                </c:pt>
              </c:numCache>
            </c:numRef>
          </c:cat>
          <c:val>
            <c:numRef>
              <c:f>Sheet4!$H$4:$H$29</c:f>
              <c:numCache>
                <c:formatCode>General</c:formatCode>
                <c:ptCount val="26"/>
                <c:pt idx="0">
                  <c:v>1.0</c:v>
                </c:pt>
                <c:pt idx="1">
                  <c:v>1.0</c:v>
                </c:pt>
                <c:pt idx="2">
                  <c:v>0.0</c:v>
                </c:pt>
                <c:pt idx="3">
                  <c:v>1.0</c:v>
                </c:pt>
                <c:pt idx="4">
                  <c:v>0.0</c:v>
                </c:pt>
                <c:pt idx="5">
                  <c:v>5.0</c:v>
                </c:pt>
                <c:pt idx="6">
                  <c:v>2.0</c:v>
                </c:pt>
                <c:pt idx="7">
                  <c:v>3.0</c:v>
                </c:pt>
                <c:pt idx="8">
                  <c:v>4.0</c:v>
                </c:pt>
                <c:pt idx="9">
                  <c:v>8.0</c:v>
                </c:pt>
                <c:pt idx="10">
                  <c:v>10.0</c:v>
                </c:pt>
                <c:pt idx="11">
                  <c:v>11.0</c:v>
                </c:pt>
                <c:pt idx="12">
                  <c:v>11.0</c:v>
                </c:pt>
                <c:pt idx="13">
                  <c:v>5.0</c:v>
                </c:pt>
                <c:pt idx="14">
                  <c:v>8.0</c:v>
                </c:pt>
                <c:pt idx="15">
                  <c:v>5.0</c:v>
                </c:pt>
                <c:pt idx="16">
                  <c:v>4.0</c:v>
                </c:pt>
                <c:pt idx="17">
                  <c:v>10.0</c:v>
                </c:pt>
                <c:pt idx="18">
                  <c:v>9.0</c:v>
                </c:pt>
                <c:pt idx="19">
                  <c:v>13.0</c:v>
                </c:pt>
                <c:pt idx="20">
                  <c:v>9.0</c:v>
                </c:pt>
                <c:pt idx="21">
                  <c:v>13.0</c:v>
                </c:pt>
                <c:pt idx="22">
                  <c:v>14.0</c:v>
                </c:pt>
                <c:pt idx="23">
                  <c:v>9.0</c:v>
                </c:pt>
                <c:pt idx="24">
                  <c:v>15.0</c:v>
                </c:pt>
                <c:pt idx="25">
                  <c:v>19.0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Sheet4!$I$3</c:f>
              <c:strCache>
                <c:ptCount val="1"/>
                <c:pt idx="0">
                  <c:v>Water</c:v>
                </c:pt>
              </c:strCache>
            </c:strRef>
          </c:tx>
          <c:marker>
            <c:symbol val="none"/>
          </c:marker>
          <c:cat>
            <c:numRef>
              <c:f>Sheet4!$E$4:$E$29</c:f>
              <c:numCache>
                <c:formatCode>General</c:formatCode>
                <c:ptCount val="26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  <c:pt idx="11">
                  <c:v>1999.0</c:v>
                </c:pt>
                <c:pt idx="12">
                  <c:v>2000.0</c:v>
                </c:pt>
                <c:pt idx="13">
                  <c:v>2001.0</c:v>
                </c:pt>
                <c:pt idx="14">
                  <c:v>2002.0</c:v>
                </c:pt>
                <c:pt idx="15">
                  <c:v>2003.0</c:v>
                </c:pt>
                <c:pt idx="16">
                  <c:v>2004.0</c:v>
                </c:pt>
                <c:pt idx="17">
                  <c:v>2005.0</c:v>
                </c:pt>
                <c:pt idx="18">
                  <c:v>2006.0</c:v>
                </c:pt>
                <c:pt idx="19">
                  <c:v>2007.0</c:v>
                </c:pt>
                <c:pt idx="20">
                  <c:v>2008.0</c:v>
                </c:pt>
                <c:pt idx="21">
                  <c:v>2009.0</c:v>
                </c:pt>
                <c:pt idx="22">
                  <c:v>2010.0</c:v>
                </c:pt>
                <c:pt idx="23">
                  <c:v>2011.0</c:v>
                </c:pt>
                <c:pt idx="24">
                  <c:v>2012.0</c:v>
                </c:pt>
                <c:pt idx="25">
                  <c:v>2013.0</c:v>
                </c:pt>
              </c:numCache>
            </c:numRef>
          </c:cat>
          <c:val>
            <c:numRef>
              <c:f>Sheet4!$I$4:$I$29</c:f>
              <c:numCache>
                <c:formatCode>General</c:formatCode>
                <c:ptCount val="26"/>
                <c:pt idx="0">
                  <c:v>2.0</c:v>
                </c:pt>
                <c:pt idx="1">
                  <c:v>2.0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  <c:pt idx="5">
                  <c:v>2.0</c:v>
                </c:pt>
                <c:pt idx="6">
                  <c:v>4.0</c:v>
                </c:pt>
                <c:pt idx="7">
                  <c:v>5.0</c:v>
                </c:pt>
                <c:pt idx="8">
                  <c:v>5.0</c:v>
                </c:pt>
                <c:pt idx="9">
                  <c:v>17.0</c:v>
                </c:pt>
                <c:pt idx="10">
                  <c:v>22.0</c:v>
                </c:pt>
                <c:pt idx="11">
                  <c:v>17.0</c:v>
                </c:pt>
                <c:pt idx="12">
                  <c:v>10.0</c:v>
                </c:pt>
                <c:pt idx="13">
                  <c:v>12.0</c:v>
                </c:pt>
                <c:pt idx="14">
                  <c:v>12.0</c:v>
                </c:pt>
                <c:pt idx="15">
                  <c:v>9.0</c:v>
                </c:pt>
                <c:pt idx="16">
                  <c:v>4.0</c:v>
                </c:pt>
                <c:pt idx="17">
                  <c:v>6.0</c:v>
                </c:pt>
                <c:pt idx="18">
                  <c:v>3.0</c:v>
                </c:pt>
                <c:pt idx="19">
                  <c:v>11.0</c:v>
                </c:pt>
                <c:pt idx="20">
                  <c:v>5.0</c:v>
                </c:pt>
                <c:pt idx="21">
                  <c:v>8.0</c:v>
                </c:pt>
                <c:pt idx="22">
                  <c:v>7.0</c:v>
                </c:pt>
                <c:pt idx="23">
                  <c:v>7.0</c:v>
                </c:pt>
                <c:pt idx="24">
                  <c:v>7.0</c:v>
                </c:pt>
                <c:pt idx="25">
                  <c:v>1.0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Sheet4!$J$3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Sheet4!$E$4:$E$29</c:f>
              <c:numCache>
                <c:formatCode>General</c:formatCode>
                <c:ptCount val="26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  <c:pt idx="11">
                  <c:v>1999.0</c:v>
                </c:pt>
                <c:pt idx="12">
                  <c:v>2000.0</c:v>
                </c:pt>
                <c:pt idx="13">
                  <c:v>2001.0</c:v>
                </c:pt>
                <c:pt idx="14">
                  <c:v>2002.0</c:v>
                </c:pt>
                <c:pt idx="15">
                  <c:v>2003.0</c:v>
                </c:pt>
                <c:pt idx="16">
                  <c:v>2004.0</c:v>
                </c:pt>
                <c:pt idx="17">
                  <c:v>2005.0</c:v>
                </c:pt>
                <c:pt idx="18">
                  <c:v>2006.0</c:v>
                </c:pt>
                <c:pt idx="19">
                  <c:v>2007.0</c:v>
                </c:pt>
                <c:pt idx="20">
                  <c:v>2008.0</c:v>
                </c:pt>
                <c:pt idx="21">
                  <c:v>2009.0</c:v>
                </c:pt>
                <c:pt idx="22">
                  <c:v>2010.0</c:v>
                </c:pt>
                <c:pt idx="23">
                  <c:v>2011.0</c:v>
                </c:pt>
                <c:pt idx="24">
                  <c:v>2012.0</c:v>
                </c:pt>
                <c:pt idx="25">
                  <c:v>2013.0</c:v>
                </c:pt>
              </c:numCache>
            </c:numRef>
          </c:cat>
          <c:val>
            <c:numRef>
              <c:f>Sheet4!$J$4:$J$29</c:f>
              <c:numCache>
                <c:formatCode>General</c:formatCode>
                <c:ptCount val="26"/>
                <c:pt idx="0">
                  <c:v>3.0</c:v>
                </c:pt>
                <c:pt idx="1">
                  <c:v>3.0</c:v>
                </c:pt>
                <c:pt idx="2">
                  <c:v>1.0</c:v>
                </c:pt>
                <c:pt idx="3">
                  <c:v>4.0</c:v>
                </c:pt>
                <c:pt idx="4">
                  <c:v>6.0</c:v>
                </c:pt>
                <c:pt idx="5">
                  <c:v>9.0</c:v>
                </c:pt>
                <c:pt idx="6">
                  <c:v>9.0</c:v>
                </c:pt>
                <c:pt idx="7">
                  <c:v>13.0</c:v>
                </c:pt>
                <c:pt idx="8">
                  <c:v>15.0</c:v>
                </c:pt>
                <c:pt idx="9">
                  <c:v>33.0</c:v>
                </c:pt>
                <c:pt idx="10">
                  <c:v>37.0</c:v>
                </c:pt>
                <c:pt idx="11">
                  <c:v>32.0</c:v>
                </c:pt>
                <c:pt idx="12">
                  <c:v>27.0</c:v>
                </c:pt>
                <c:pt idx="13">
                  <c:v>23.0</c:v>
                </c:pt>
                <c:pt idx="14">
                  <c:v>25.0</c:v>
                </c:pt>
                <c:pt idx="15">
                  <c:v>27.0</c:v>
                </c:pt>
                <c:pt idx="16">
                  <c:v>22.0</c:v>
                </c:pt>
                <c:pt idx="17">
                  <c:v>33.0</c:v>
                </c:pt>
                <c:pt idx="18">
                  <c:v>25.0</c:v>
                </c:pt>
                <c:pt idx="19">
                  <c:v>36.0</c:v>
                </c:pt>
                <c:pt idx="20">
                  <c:v>22.0</c:v>
                </c:pt>
                <c:pt idx="21">
                  <c:v>21.0</c:v>
                </c:pt>
                <c:pt idx="22">
                  <c:v>23.0</c:v>
                </c:pt>
                <c:pt idx="23">
                  <c:v>16.0</c:v>
                </c:pt>
                <c:pt idx="24">
                  <c:v>23.0</c:v>
                </c:pt>
                <c:pt idx="25">
                  <c:v>21.0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3214680"/>
        <c:axId val="2053216952"/>
      </c:lineChart>
      <c:catAx>
        <c:axId val="205321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2053216952"/>
        <c:crosses val="autoZero"/>
        <c:auto val="1"/>
        <c:lblAlgn val="ctr"/>
        <c:lblOffset val="100"/>
        <c:noMultiLvlLbl val="0"/>
      </c:catAx>
      <c:valAx>
        <c:axId val="2053216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53214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383688059323"/>
          <c:y val="0.280050427886135"/>
          <c:w val="0.173836078408723"/>
          <c:h val="0.36874378313769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63167104111986"/>
          <c:y val="0.0509259259259259"/>
          <c:w val="0.53888888888889"/>
          <c:h val="0.898148148148148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US" sz="12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Sheet6!$A$1:$A$13</c:f>
              <c:strCache>
                <c:ptCount val="13"/>
                <c:pt idx="0">
                  <c:v>Airport (23)</c:v>
                </c:pt>
                <c:pt idx="1">
                  <c:v>Building (60)</c:v>
                </c:pt>
                <c:pt idx="2">
                  <c:v>Miscellaneous (5)</c:v>
                </c:pt>
                <c:pt idx="3">
                  <c:v>Motorway (63)</c:v>
                </c:pt>
                <c:pt idx="4">
                  <c:v>Parking (5)</c:v>
                </c:pt>
                <c:pt idx="5">
                  <c:v>Rail (30)</c:v>
                </c:pt>
                <c:pt idx="6">
                  <c:v>Seaport (8)</c:v>
                </c:pt>
                <c:pt idx="7">
                  <c:v>Toll bridge (16)</c:v>
                </c:pt>
                <c:pt idx="8">
                  <c:v>Toll motorway (46)</c:v>
                </c:pt>
                <c:pt idx="9">
                  <c:v>Toll tunnel (4)</c:v>
                </c:pt>
                <c:pt idx="10">
                  <c:v>Wastewater (101)</c:v>
                </c:pt>
                <c:pt idx="11">
                  <c:v>Water (43)</c:v>
                </c:pt>
                <c:pt idx="12">
                  <c:v>Water/Wastewater (50)</c:v>
                </c:pt>
              </c:strCache>
            </c:strRef>
          </c:cat>
          <c:val>
            <c:numRef>
              <c:f>Sheet6!$B$1:$B$13</c:f>
              <c:numCache>
                <c:formatCode>General</c:formatCode>
                <c:ptCount val="13"/>
                <c:pt idx="0">
                  <c:v>23.0</c:v>
                </c:pt>
                <c:pt idx="1">
                  <c:v>60.0</c:v>
                </c:pt>
                <c:pt idx="2">
                  <c:v>5.0</c:v>
                </c:pt>
                <c:pt idx="3">
                  <c:v>63.0</c:v>
                </c:pt>
                <c:pt idx="4">
                  <c:v>5.0</c:v>
                </c:pt>
                <c:pt idx="5">
                  <c:v>30.0</c:v>
                </c:pt>
                <c:pt idx="6">
                  <c:v>8.0</c:v>
                </c:pt>
                <c:pt idx="7">
                  <c:v>16.0</c:v>
                </c:pt>
                <c:pt idx="8">
                  <c:v>46.0</c:v>
                </c:pt>
                <c:pt idx="9">
                  <c:v>4.0</c:v>
                </c:pt>
                <c:pt idx="10">
                  <c:v>101.0</c:v>
                </c:pt>
                <c:pt idx="11">
                  <c:v>43.0</c:v>
                </c:pt>
                <c:pt idx="12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8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0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3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9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5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7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3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0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B1728-793C-4D11-833B-DDD4C6D4C59B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24A9-512F-480A-A923-5ED029FF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Public-Private Partnerships: </a:t>
            </a:r>
            <a:br>
              <a:rPr lang="en-US" sz="3200" dirty="0" smtClean="0"/>
            </a:br>
            <a:r>
              <a:rPr lang="en-US" sz="3200" dirty="0" smtClean="0"/>
              <a:t>State of Practice and Research Needs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The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Public Private Partnership Conference</a:t>
            </a:r>
          </a:p>
          <a:p>
            <a:r>
              <a:rPr lang="en-US" sz="2000" dirty="0" smtClean="0"/>
              <a:t>World Bank, Washington, DC</a:t>
            </a:r>
          </a:p>
          <a:p>
            <a:r>
              <a:rPr lang="en-US" sz="2000" dirty="0" smtClean="0"/>
              <a:t>September 8, </a:t>
            </a:r>
            <a:r>
              <a:rPr lang="en-US" sz="2000" dirty="0"/>
              <a:t>2014</a:t>
            </a:r>
          </a:p>
          <a:p>
            <a:endParaRPr lang="en-US" sz="2000" dirty="0" smtClean="0"/>
          </a:p>
          <a:p>
            <a:r>
              <a:rPr lang="en-US" sz="2000" dirty="0" smtClean="0"/>
              <a:t>Nobuhiko Daito</a:t>
            </a:r>
          </a:p>
          <a:p>
            <a:r>
              <a:rPr lang="en-US" sz="2000" dirty="0" smtClean="0"/>
              <a:t>George Mason University </a:t>
            </a:r>
          </a:p>
          <a:p>
            <a:r>
              <a:rPr lang="en-US" sz="2000" dirty="0" smtClean="0"/>
              <a:t>School of Policy, Government, and International Affairs</a:t>
            </a:r>
          </a:p>
          <a:p>
            <a:r>
              <a:rPr lang="en-US" sz="2000" dirty="0" smtClean="0"/>
              <a:t>ndaito@gmu.edu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1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Readiness for Successful P3 Implementation</a:t>
            </a:r>
            <a:endParaRPr lang="en-US" sz="240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Factors for successful P3s (OECD Action Points)</a:t>
            </a:r>
          </a:p>
          <a:p>
            <a:r>
              <a:rPr lang="en-US" sz="2400" dirty="0" smtClean="0"/>
              <a:t>A credible pipeline of robust projects</a:t>
            </a:r>
          </a:p>
          <a:p>
            <a:r>
              <a:rPr lang="en-US" sz="2400" dirty="0" smtClean="0"/>
              <a:t>A legal and regulatory framework that commands confidence</a:t>
            </a:r>
          </a:p>
          <a:p>
            <a:r>
              <a:rPr lang="en-US" sz="2400" dirty="0" smtClean="0"/>
              <a:t>A capable public interface with the private operator</a:t>
            </a:r>
          </a:p>
          <a:p>
            <a:r>
              <a:rPr lang="en-US" sz="2400" dirty="0" smtClean="0"/>
              <a:t>Political will to use private sector operators</a:t>
            </a:r>
          </a:p>
          <a:p>
            <a:r>
              <a:rPr lang="en-US" sz="2400" dirty="0" smtClean="0"/>
              <a:t>Strong investor protection</a:t>
            </a:r>
          </a:p>
          <a:p>
            <a:r>
              <a:rPr lang="en-US" sz="2400" dirty="0" smtClean="0"/>
              <a:t>Project assessment and appraisal norms that focus on value for money</a:t>
            </a:r>
          </a:p>
          <a:p>
            <a:r>
              <a:rPr lang="en-US" sz="2400" dirty="0" smtClean="0"/>
              <a:t>Transparent budgeting practice to minimize sovereign fiscal risk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79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Critical Policy Discussions: How are P3s Actually Doing?</a:t>
            </a:r>
            <a:endParaRPr lang="en-US" sz="24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153400" cy="565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Both successes and failures:</a:t>
            </a:r>
          </a:p>
          <a:p>
            <a:r>
              <a:rPr lang="en-US" sz="2200" dirty="0"/>
              <a:t>What is a success of P3s? Distinct perspectives: citizens; policy makers, operators, investors, etc.</a:t>
            </a:r>
          </a:p>
          <a:p>
            <a:r>
              <a:rPr lang="en-US" sz="2200" dirty="0" smtClean="0"/>
              <a:t>Are they really achieving value for money?</a:t>
            </a:r>
          </a:p>
          <a:p>
            <a:r>
              <a:rPr lang="en-US" sz="2200" dirty="0" smtClean="0"/>
              <a:t>Evaluation is difficult: small Number of US P3 concessions have reached maturity</a:t>
            </a:r>
          </a:p>
          <a:p>
            <a:pPr lvl="1"/>
            <a:r>
              <a:rPr lang="en-US" sz="1800" dirty="0" smtClean="0"/>
              <a:t>Other countries have successfully used P3s to invest in infrastructure and providing social services</a:t>
            </a:r>
          </a:p>
          <a:p>
            <a:pPr lvl="1"/>
            <a:r>
              <a:rPr lang="en-US" sz="1800" dirty="0" smtClean="0"/>
              <a:t>U.K., Canada, Australia, etc.</a:t>
            </a:r>
          </a:p>
          <a:p>
            <a:r>
              <a:rPr lang="en-US" sz="2200" dirty="0" smtClean="0"/>
              <a:t>Evaluation is difficult: each jurisdiction is a unique market with distinct institutions</a:t>
            </a:r>
          </a:p>
          <a:p>
            <a:r>
              <a:rPr lang="en-US" sz="2200" dirty="0" smtClean="0"/>
              <a:t>These issues need to be adequately addressed to effectively continue providing services to citizens through P3s</a:t>
            </a:r>
          </a:p>
          <a:p>
            <a:r>
              <a:rPr lang="en-US" sz="2200" dirty="0" smtClean="0"/>
              <a:t>The need for unbiased public education on this </a:t>
            </a:r>
            <a:r>
              <a:rPr lang="en-US" sz="2200" dirty="0" smtClean="0"/>
              <a:t>issue</a:t>
            </a:r>
          </a:p>
          <a:p>
            <a:r>
              <a:rPr lang="en-US" sz="2200" dirty="0" smtClean="0"/>
              <a:t>Research to evaluate performance and improve practice</a:t>
            </a:r>
            <a:endParaRPr lang="en-US" sz="18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3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en-US" sz="2400" dirty="0" smtClean="0"/>
              <a:t>Center for Transportation Public-Private Partnership Policy George Mason University</a:t>
            </a:r>
            <a:br>
              <a:rPr lang="en-US" sz="2400" dirty="0" smtClean="0"/>
            </a:br>
            <a:r>
              <a:rPr lang="en-US" sz="2400" dirty="0" smtClean="0"/>
              <a:t>School of Policy, Government and International Affairs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more information: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 algn="ctr">
              <a:buNone/>
            </a:pPr>
            <a:r>
              <a:rPr lang="en-US" sz="2000" dirty="0" smtClean="0"/>
              <a:t>Visit us at: p3policy.gmu.edu</a:t>
            </a:r>
          </a:p>
          <a:p>
            <a:pPr marL="0" lvl="1" indent="0" algn="ctr">
              <a:buNone/>
            </a:pPr>
            <a:endParaRPr lang="en-US" sz="2000" dirty="0" smtClean="0"/>
          </a:p>
          <a:p>
            <a:pPr marL="0" lvl="1" indent="0" algn="ctr">
              <a:buNone/>
            </a:pPr>
            <a:r>
              <a:rPr lang="en-US" sz="2000" dirty="0" smtClean="0"/>
              <a:t>Nobuhiko Daito</a:t>
            </a:r>
          </a:p>
          <a:p>
            <a:pPr marL="0" lvl="1" indent="0" algn="ctr">
              <a:buNone/>
            </a:pPr>
            <a:r>
              <a:rPr lang="en-US" sz="2000" dirty="0" smtClean="0"/>
              <a:t>On behalf of</a:t>
            </a:r>
          </a:p>
          <a:p>
            <a:pPr marL="0" lvl="1" indent="0" algn="ctr">
              <a:buNone/>
            </a:pPr>
            <a:r>
              <a:rPr lang="en-US" sz="2000" dirty="0" smtClean="0"/>
              <a:t>Jonathan </a:t>
            </a:r>
            <a:r>
              <a:rPr lang="en-US" sz="2000" dirty="0"/>
              <a:t>L. Gifford, Ph.D.</a:t>
            </a:r>
          </a:p>
          <a:p>
            <a:pPr marL="0" lvl="1" indent="0" algn="ctr">
              <a:buNone/>
            </a:pPr>
            <a:r>
              <a:rPr lang="en-US" sz="2000" dirty="0"/>
              <a:t>George Mason University School of Public Policy</a:t>
            </a:r>
          </a:p>
          <a:p>
            <a:pPr marL="0" lvl="1" indent="0" algn="ctr">
              <a:buNone/>
            </a:pPr>
            <a:r>
              <a:rPr lang="en-US" sz="2000" dirty="0" smtClean="0"/>
              <a:t>3351 Fairfax Drive, Arlington, VA 22201 </a:t>
            </a:r>
            <a:r>
              <a:rPr lang="en-US" sz="2000" dirty="0"/>
              <a:t>USA</a:t>
            </a:r>
          </a:p>
          <a:p>
            <a:pPr marL="0" lvl="1" indent="0" algn="ctr">
              <a:buNone/>
            </a:pPr>
            <a:r>
              <a:rPr lang="en-US" sz="2000" dirty="0"/>
              <a:t>jgifford@gmu.edu / +</a:t>
            </a:r>
            <a:r>
              <a:rPr lang="en-US" sz="2000" dirty="0" smtClean="0"/>
              <a:t>1(703)993-2275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4478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Presentation Outline</a:t>
            </a:r>
            <a:endParaRPr lang="en-US" sz="28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 we are</a:t>
            </a:r>
          </a:p>
          <a:p>
            <a:r>
              <a:rPr lang="en-US" sz="2400" dirty="0" smtClean="0"/>
              <a:t>Market Conditions of P3s in the U.S.</a:t>
            </a:r>
            <a:endParaRPr lang="en-US" sz="2400" dirty="0"/>
          </a:p>
          <a:p>
            <a:r>
              <a:rPr lang="en-US" sz="2400" dirty="0" smtClean="0"/>
              <a:t>Advantages and Disadvantages of P3s</a:t>
            </a:r>
            <a:endParaRPr lang="en-US" sz="2400" dirty="0"/>
          </a:p>
          <a:p>
            <a:r>
              <a:rPr lang="en-US" sz="2400" dirty="0" smtClean="0"/>
              <a:t>Financing P3s: Challenges and Policy Tools</a:t>
            </a:r>
          </a:p>
          <a:p>
            <a:r>
              <a:rPr lang="en-US" sz="2400" dirty="0" smtClean="0"/>
              <a:t>Risks of P3 Projects</a:t>
            </a:r>
          </a:p>
          <a:p>
            <a:r>
              <a:rPr lang="en-US" sz="2400" dirty="0" smtClean="0"/>
              <a:t>Critical Policy </a:t>
            </a:r>
            <a:r>
              <a:rPr lang="en-US" sz="2400" dirty="0" smtClean="0"/>
              <a:t>Discussions</a:t>
            </a:r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1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Research projects on P3s</a:t>
            </a:r>
          </a:p>
          <a:p>
            <a:pPr lvl="1"/>
            <a:r>
              <a:rPr lang="en-US" sz="1800" dirty="0" smtClean="0"/>
              <a:t>Data needs for socioeconomic assessment of infrastructure P3s</a:t>
            </a:r>
          </a:p>
          <a:p>
            <a:pPr lvl="1"/>
            <a:r>
              <a:rPr lang="en-US" sz="1800" dirty="0" smtClean="0"/>
              <a:t>Viability of multi-jurisdictional transportation P3s:  an institutional framework review</a:t>
            </a:r>
          </a:p>
          <a:p>
            <a:pPr lvl="1"/>
            <a:r>
              <a:rPr lang="en-US" sz="1800" dirty="0" smtClean="0"/>
              <a:t>Does political contestability affect implementation of P3s?</a:t>
            </a:r>
          </a:p>
          <a:p>
            <a:pPr lvl="1"/>
            <a:r>
              <a:rPr lang="en-US" sz="1800" dirty="0" smtClean="0"/>
              <a:t>Renegotiation of transportation P3s</a:t>
            </a:r>
          </a:p>
          <a:p>
            <a:pPr lvl="1"/>
            <a:r>
              <a:rPr lang="en-US" sz="1800" dirty="0" smtClean="0"/>
              <a:t>Cost differences of P3s and traditionally procured highway projects in the U.S.</a:t>
            </a:r>
            <a:endParaRPr lang="en-US" sz="1800" dirty="0"/>
          </a:p>
          <a:p>
            <a:r>
              <a:rPr lang="en-US" sz="2400" dirty="0" smtClean="0"/>
              <a:t>White Papers</a:t>
            </a:r>
            <a:endParaRPr lang="en-US" sz="2400" dirty="0"/>
          </a:p>
          <a:p>
            <a:pPr lvl="1"/>
            <a:r>
              <a:rPr lang="en-US" sz="2000" dirty="0"/>
              <a:t>Research &amp; policy issues white paper</a:t>
            </a:r>
            <a:endParaRPr lang="en-US" sz="1600" dirty="0"/>
          </a:p>
          <a:p>
            <a:pPr lvl="1"/>
            <a:r>
              <a:rPr lang="en-US" sz="2000" dirty="0" smtClean="0"/>
              <a:t>Best </a:t>
            </a:r>
            <a:r>
              <a:rPr lang="en-US" sz="2000" dirty="0"/>
              <a:t>practices white </a:t>
            </a:r>
            <a:r>
              <a:rPr lang="en-US" sz="2000" dirty="0" smtClean="0"/>
              <a:t>paper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Co-sponsoring National Conference </a:t>
            </a:r>
            <a:r>
              <a:rPr lang="en-US" sz="2400" dirty="0"/>
              <a:t>on P3s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Graduate education: master-level courses on P3s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Conference Participation &amp; Outreach Activities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Center Website: p3policy.gmu.edu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2400" dirty="0" smtClean="0"/>
              <a:t>Center for Transportation Public-Private Partnership Policy George Mason University</a:t>
            </a:r>
            <a:br>
              <a:rPr lang="en-US" sz="2400" dirty="0" smtClean="0"/>
            </a:br>
            <a:r>
              <a:rPr lang="en-US" sz="2400" dirty="0" smtClean="0"/>
              <a:t>School of Policy, Government and International Affairs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371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Market Conditions of P3s in the U.S.</a:t>
            </a:r>
            <a:endParaRPr lang="en-US" sz="240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414" y="6223084"/>
            <a:ext cx="72473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Source: Public Works </a:t>
            </a:r>
            <a:r>
              <a:rPr lang="en-US" sz="1050" dirty="0" smtClean="0"/>
              <a:t>Financing</a:t>
            </a:r>
            <a:endParaRPr lang="en-US" sz="105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036287"/>
              </p:ext>
            </p:extLst>
          </p:nvPr>
        </p:nvGraphicFramePr>
        <p:xfrm>
          <a:off x="714487" y="990600"/>
          <a:ext cx="7791225" cy="518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026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85395"/>
          </a:xfrm>
        </p:spPr>
        <p:txBody>
          <a:bodyPr>
            <a:normAutofit/>
          </a:bodyPr>
          <a:lstStyle/>
          <a:p>
            <a:pPr marL="400050">
              <a:buFontTx/>
              <a:buChar char="-"/>
            </a:pPr>
            <a:r>
              <a:rPr lang="en-US" sz="2000" dirty="0" smtClean="0"/>
              <a:t>Types of </a:t>
            </a:r>
            <a:r>
              <a:rPr lang="en-US" sz="2000" dirty="0"/>
              <a:t>US P3 projects that reached financial </a:t>
            </a:r>
            <a:r>
              <a:rPr lang="en-US" sz="2000" dirty="0" smtClean="0"/>
              <a:t>close, 1986-2013</a:t>
            </a: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  <a:p>
            <a:pPr marL="400050">
              <a:buFontTx/>
              <a:buChar char="-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6000768"/>
            <a:ext cx="6408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Source: Public Works </a:t>
            </a:r>
            <a:r>
              <a:rPr lang="en-US" sz="1050" dirty="0" smtClean="0"/>
              <a:t>Financing 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928662" y="1571612"/>
          <a:ext cx="7000924" cy="455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/>
            <a:r>
              <a:rPr lang="en-US" sz="2400" kern="0" smtClean="0">
                <a:solidFill>
                  <a:sysClr val="windowText" lastClr="000000"/>
                </a:solidFill>
              </a:rPr>
              <a:t>Market Conditions of P3s in the U.S.</a:t>
            </a:r>
            <a:endParaRPr lang="en-US" sz="24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6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P3s: Advantages &amp; Disadvantages</a:t>
            </a:r>
            <a:endParaRPr lang="en-US" sz="240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Advantages</a:t>
            </a:r>
          </a:p>
          <a:p>
            <a:r>
              <a:rPr lang="en-US" sz="2400" dirty="0"/>
              <a:t>Utilization of private financial resources</a:t>
            </a:r>
          </a:p>
          <a:p>
            <a:r>
              <a:rPr lang="en-US" sz="2400" dirty="0"/>
              <a:t>On-budget, on-time delivery</a:t>
            </a:r>
          </a:p>
          <a:p>
            <a:r>
              <a:rPr lang="en-US" sz="2400" dirty="0" smtClean="0"/>
              <a:t>Innovative technologies and management know-hows of the </a:t>
            </a:r>
            <a:r>
              <a:rPr lang="en-US" sz="2400" dirty="0"/>
              <a:t>private </a:t>
            </a:r>
            <a:r>
              <a:rPr lang="en-US" sz="2400" dirty="0" smtClean="0"/>
              <a:t>sector</a:t>
            </a:r>
          </a:p>
          <a:p>
            <a:r>
              <a:rPr lang="en-US" sz="2400" dirty="0" smtClean="0"/>
              <a:t>Improved O&amp;M efficiency</a:t>
            </a:r>
          </a:p>
          <a:p>
            <a:r>
              <a:rPr lang="en-US" sz="2400" dirty="0" smtClean="0"/>
              <a:t>Improved asset management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Disadvantages</a:t>
            </a:r>
          </a:p>
          <a:p>
            <a:r>
              <a:rPr lang="en-US" sz="2400" dirty="0" smtClean="0"/>
              <a:t>Substantial </a:t>
            </a:r>
            <a:r>
              <a:rPr lang="en-US" sz="2400" dirty="0"/>
              <a:t>transaction costs </a:t>
            </a:r>
            <a:endParaRPr lang="en-US" sz="2400" dirty="0" smtClean="0"/>
          </a:p>
          <a:p>
            <a:pPr lvl="1"/>
            <a:r>
              <a:rPr lang="en-US" sz="2000" dirty="0" smtClean="0"/>
              <a:t>Legal, </a:t>
            </a:r>
            <a:r>
              <a:rPr lang="en-US" sz="2000" dirty="0"/>
              <a:t>financial and technical consulting service </a:t>
            </a:r>
            <a:r>
              <a:rPr lang="en-US" sz="2000" dirty="0" smtClean="0"/>
              <a:t>fees </a:t>
            </a:r>
          </a:p>
          <a:p>
            <a:pPr lvl="1"/>
            <a:r>
              <a:rPr lang="en-US" sz="2000" dirty="0" smtClean="0"/>
              <a:t>Higher </a:t>
            </a:r>
            <a:r>
              <a:rPr lang="en-US" sz="2000" dirty="0"/>
              <a:t>interest costs in cases of private debt-</a:t>
            </a:r>
            <a:r>
              <a:rPr lang="en-US" sz="2000" dirty="0" smtClean="0"/>
              <a:t>financing</a:t>
            </a:r>
            <a:endParaRPr lang="en-US" sz="2000" dirty="0"/>
          </a:p>
          <a:p>
            <a:r>
              <a:rPr lang="en-US" sz="2400" dirty="0" smtClean="0"/>
              <a:t>Complexity makes the projects more prone to risks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04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Financing P3s: P3s Are Not Free Money</a:t>
            </a:r>
            <a:endParaRPr lang="en-US" sz="24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Revenue </a:t>
            </a:r>
            <a:r>
              <a:rPr lang="en-US" sz="2400" dirty="0" smtClean="0"/>
              <a:t>Streams</a:t>
            </a:r>
            <a:endParaRPr lang="en-US" sz="2400" dirty="0"/>
          </a:p>
          <a:p>
            <a:r>
              <a:rPr lang="en-US" sz="2200" dirty="0"/>
              <a:t>Direct User Charges (Tolls, Transit Fares, User Fees)</a:t>
            </a:r>
          </a:p>
          <a:p>
            <a:r>
              <a:rPr lang="en-US" sz="2200" dirty="0" smtClean="0"/>
              <a:t>Public sector contribution/subsidy (e.g., Availability Payments)</a:t>
            </a:r>
            <a:endParaRPr lang="en-US" sz="2200" dirty="0"/>
          </a:p>
          <a:p>
            <a:pPr>
              <a:buNone/>
            </a:pPr>
            <a:r>
              <a:rPr lang="en-US" sz="2400" dirty="0" smtClean="0"/>
              <a:t>Debt &amp; Equity </a:t>
            </a:r>
            <a:r>
              <a:rPr lang="en-US" sz="2400" dirty="0"/>
              <a:t>Sources: repaid through revenue sources</a:t>
            </a:r>
          </a:p>
          <a:p>
            <a:pPr marL="400050"/>
            <a:r>
              <a:rPr lang="en-US" sz="2200" dirty="0"/>
              <a:t>Private </a:t>
            </a:r>
            <a:r>
              <a:rPr lang="en-US" sz="2200" dirty="0" smtClean="0"/>
              <a:t>shareholder </a:t>
            </a:r>
            <a:r>
              <a:rPr lang="en-US" sz="2200" dirty="0"/>
              <a:t>equity</a:t>
            </a:r>
          </a:p>
          <a:p>
            <a:pPr marL="400050"/>
            <a:r>
              <a:rPr lang="en-US" sz="2200" dirty="0"/>
              <a:t>Non taxable bonds (private activity bonds)</a:t>
            </a:r>
          </a:p>
          <a:p>
            <a:pPr marL="400050"/>
            <a:r>
              <a:rPr lang="en-US" sz="2200" dirty="0"/>
              <a:t>Taxable bonds</a:t>
            </a:r>
          </a:p>
          <a:p>
            <a:pPr marL="400050"/>
            <a:r>
              <a:rPr lang="en-US" sz="2200" dirty="0"/>
              <a:t>Bank debt  (senior and/or subordinate)</a:t>
            </a:r>
          </a:p>
          <a:p>
            <a:pPr marL="400050"/>
            <a:r>
              <a:rPr lang="en-US" sz="2200" dirty="0"/>
              <a:t>State infrastructure bank loans</a:t>
            </a:r>
          </a:p>
          <a:p>
            <a:pPr marL="400050"/>
            <a:r>
              <a:rPr lang="en-US" sz="2200" dirty="0"/>
              <a:t>Federal </a:t>
            </a:r>
            <a:r>
              <a:rPr lang="en-US" sz="2200" dirty="0" smtClean="0"/>
              <a:t>loans</a:t>
            </a:r>
            <a:endParaRPr lang="en-US" sz="2400" dirty="0" smtClean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3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Types of Government Support for Financing P3s</a:t>
            </a:r>
            <a:endParaRPr lang="en-US" sz="24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76400"/>
            <a:ext cx="8568952" cy="57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Equity participation</a:t>
            </a:r>
          </a:p>
          <a:p>
            <a:r>
              <a:rPr lang="en-US" sz="2400" dirty="0" smtClean="0"/>
              <a:t>Monetary and in-kind (e.g. right-of-way) </a:t>
            </a:r>
            <a:r>
              <a:rPr lang="en-US" sz="2400" dirty="0"/>
              <a:t>government contribution to a project</a:t>
            </a:r>
          </a:p>
          <a:p>
            <a:pPr lvl="1"/>
            <a:r>
              <a:rPr lang="en-US" sz="2000" dirty="0" smtClean="0"/>
              <a:t>Assures public </a:t>
            </a:r>
            <a:r>
              <a:rPr lang="en-US" sz="2000" dirty="0"/>
              <a:t>involvement </a:t>
            </a:r>
            <a:r>
              <a:rPr lang="en-US" sz="2000" dirty="0" smtClean="0"/>
              <a:t>and support for its </a:t>
            </a:r>
            <a:r>
              <a:rPr lang="en-US" sz="2000" dirty="0"/>
              <a:t>implementation and operation</a:t>
            </a:r>
          </a:p>
          <a:p>
            <a:pPr lvl="1"/>
            <a:r>
              <a:rPr lang="en-US" sz="2000" dirty="0"/>
              <a:t>Helps achieve a more favorable debt-equity ratio when other sources of equity capital are not available or </a:t>
            </a:r>
            <a:r>
              <a:rPr lang="en-US" sz="2000" dirty="0" smtClean="0"/>
              <a:t>limited</a:t>
            </a:r>
          </a:p>
          <a:p>
            <a:pPr marL="0" indent="0">
              <a:buNone/>
            </a:pPr>
            <a:r>
              <a:rPr lang="en-US" sz="2800" dirty="0" smtClean="0"/>
              <a:t>Government loans</a:t>
            </a:r>
          </a:p>
          <a:p>
            <a:r>
              <a:rPr lang="en-US" sz="2400" dirty="0" smtClean="0"/>
              <a:t>Loans with favorable terms to reduce financing costs</a:t>
            </a:r>
            <a:endParaRPr lang="en-US" sz="2400" dirty="0"/>
          </a:p>
          <a:p>
            <a:r>
              <a:rPr lang="en-US" sz="2400" dirty="0" smtClean="0"/>
              <a:t>E.g., </a:t>
            </a:r>
            <a:r>
              <a:rPr lang="en-US" sz="2400" dirty="0" smtClean="0"/>
              <a:t>Transportation Infrastructure Finance and Innovation Act (TIFIA)</a:t>
            </a:r>
            <a:endParaRPr lang="en-US" sz="2400" dirty="0"/>
          </a:p>
          <a:p>
            <a:pPr lvl="1"/>
            <a:r>
              <a:rPr lang="en-US" sz="2000" dirty="0" smtClean="0"/>
              <a:t>Subordinated </a:t>
            </a:r>
            <a:r>
              <a:rPr lang="en-US" sz="2000" dirty="0"/>
              <a:t>loans to transportation projects </a:t>
            </a:r>
            <a:r>
              <a:rPr lang="en-US" sz="2000" dirty="0" smtClean="0"/>
              <a:t>with e </a:t>
            </a:r>
            <a:r>
              <a:rPr lang="en-US" sz="2000" dirty="0"/>
              <a:t>dedicated funding sources </a:t>
            </a:r>
            <a:r>
              <a:rPr lang="en-US" sz="2000" dirty="0" smtClean="0"/>
              <a:t>(e.g., </a:t>
            </a:r>
            <a:r>
              <a:rPr lang="en-US" sz="2000" dirty="0"/>
              <a:t>tolls), but might not be fully financeable without assistance</a:t>
            </a:r>
          </a:p>
          <a:p>
            <a:pPr lvl="1"/>
            <a:r>
              <a:rPr lang="en-US" sz="2000" dirty="0"/>
              <a:t>Can account for no more than </a:t>
            </a:r>
            <a:r>
              <a:rPr lang="en-US" sz="2000" dirty="0" smtClean="0"/>
              <a:t>49% </a:t>
            </a:r>
            <a:r>
              <a:rPr lang="en-US" sz="2000" dirty="0"/>
              <a:t>of </a:t>
            </a:r>
            <a:r>
              <a:rPr lang="en-US" sz="2000" dirty="0" smtClean="0"/>
              <a:t>the project cost</a:t>
            </a: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Other policy tools</a:t>
            </a:r>
            <a:endParaRPr lang="en-US" sz="2400" dirty="0" smtClean="0"/>
          </a:p>
          <a:p>
            <a:r>
              <a:rPr lang="en-US" sz="2400" dirty="0" smtClean="0"/>
              <a:t>Other forms of credit support (e.g., loan guarantees, line of credit)</a:t>
            </a:r>
          </a:p>
          <a:p>
            <a:r>
              <a:rPr lang="en-US" sz="2400" dirty="0" smtClean="0"/>
              <a:t>Performance </a:t>
            </a:r>
            <a:r>
              <a:rPr lang="en-US" sz="2400" dirty="0" smtClean="0"/>
              <a:t>guarantees (e.g., revenue guarantee)</a:t>
            </a:r>
            <a:endParaRPr lang="en-US" sz="2400" dirty="0"/>
          </a:p>
          <a:p>
            <a:r>
              <a:rPr lang="en-US" sz="2400" dirty="0" smtClean="0"/>
              <a:t>Tax benefits </a:t>
            </a:r>
          </a:p>
          <a:p>
            <a:r>
              <a:rPr lang="en-US" sz="2400" dirty="0" smtClean="0"/>
              <a:t>Protection </a:t>
            </a:r>
            <a:r>
              <a:rPr lang="en-US" sz="2400" dirty="0"/>
              <a:t>from </a:t>
            </a:r>
            <a:r>
              <a:rPr lang="en-US" sz="2400" dirty="0" smtClean="0"/>
              <a:t>competition (e.g. non-compete clause)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3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P3 Project Risks</a:t>
            </a:r>
            <a:endParaRPr lang="en-US" sz="24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04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Broader </a:t>
            </a:r>
            <a:r>
              <a:rPr lang="en-US" sz="3600" dirty="0"/>
              <a:t>Sets of Risks for the Developer/Contractor  </a:t>
            </a:r>
            <a:endParaRPr lang="en-US" sz="3600" dirty="0" smtClean="0"/>
          </a:p>
          <a:p>
            <a:r>
              <a:rPr lang="en-US" dirty="0" smtClean="0"/>
              <a:t>Political</a:t>
            </a:r>
            <a:endParaRPr lang="en-US" dirty="0"/>
          </a:p>
          <a:p>
            <a:pPr lvl="1"/>
            <a:r>
              <a:rPr lang="en-US" dirty="0" smtClean="0"/>
              <a:t>Confrontational political climate: “politicizing” projects</a:t>
            </a:r>
            <a:endParaRPr lang="en-US" dirty="0"/>
          </a:p>
          <a:p>
            <a:pPr lvl="1"/>
            <a:r>
              <a:rPr lang="en-US" dirty="0"/>
              <a:t>Changes in </a:t>
            </a:r>
            <a:r>
              <a:rPr lang="en-US" dirty="0" smtClean="0"/>
              <a:t>law </a:t>
            </a:r>
          </a:p>
          <a:p>
            <a:r>
              <a:rPr lang="en-US" dirty="0" smtClean="0"/>
              <a:t>Regulation</a:t>
            </a:r>
          </a:p>
          <a:p>
            <a:pPr lvl="1"/>
            <a:r>
              <a:rPr lang="en-US" dirty="0" smtClean="0"/>
              <a:t>Permit</a:t>
            </a:r>
          </a:p>
          <a:p>
            <a:pPr lvl="1"/>
            <a:r>
              <a:rPr lang="en-US" dirty="0" smtClean="0"/>
              <a:t>Environmental lawsuits</a:t>
            </a:r>
            <a:endParaRPr lang="en-US" dirty="0"/>
          </a:p>
          <a:p>
            <a:r>
              <a:rPr lang="en-US" dirty="0" smtClean="0"/>
              <a:t>Capital </a:t>
            </a:r>
            <a:r>
              <a:rPr lang="en-US" dirty="0"/>
              <a:t>Expenditures</a:t>
            </a:r>
          </a:p>
          <a:p>
            <a:pPr lvl="1"/>
            <a:r>
              <a:rPr lang="en-US" dirty="0"/>
              <a:t>Project schedule overrun</a:t>
            </a:r>
          </a:p>
          <a:p>
            <a:pPr lvl="1"/>
            <a:r>
              <a:rPr lang="en-US" dirty="0" smtClean="0"/>
              <a:t>Inflation / material and labor costs</a:t>
            </a:r>
            <a:endParaRPr lang="en-US" dirty="0"/>
          </a:p>
          <a:p>
            <a:r>
              <a:rPr lang="en-US" dirty="0" smtClean="0"/>
              <a:t>Revenue</a:t>
            </a:r>
            <a:endParaRPr lang="en-US" dirty="0"/>
          </a:p>
          <a:p>
            <a:pPr lvl="1"/>
            <a:r>
              <a:rPr lang="en-US" dirty="0"/>
              <a:t>Lower than projected </a:t>
            </a:r>
            <a:r>
              <a:rPr lang="en-US" dirty="0" smtClean="0"/>
              <a:t>traffic and toll revenue/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Changing market conditions</a:t>
            </a:r>
            <a:endParaRPr lang="en-US" dirty="0"/>
          </a:p>
          <a:p>
            <a:r>
              <a:rPr lang="en-US" dirty="0" smtClean="0"/>
              <a:t>Operation &amp; Maintenance (O&amp;M)</a:t>
            </a:r>
            <a:endParaRPr lang="en-US" dirty="0"/>
          </a:p>
          <a:p>
            <a:pPr lvl="1"/>
            <a:r>
              <a:rPr lang="en-US" dirty="0"/>
              <a:t>Performance risk</a:t>
            </a:r>
          </a:p>
          <a:p>
            <a:pPr lvl="1"/>
            <a:r>
              <a:rPr lang="en-US" dirty="0"/>
              <a:t>Operating cost overrun</a:t>
            </a:r>
          </a:p>
          <a:p>
            <a:r>
              <a:rPr lang="en-US" dirty="0"/>
              <a:t>Financing</a:t>
            </a:r>
          </a:p>
          <a:p>
            <a:pPr lvl="1"/>
            <a:r>
              <a:rPr lang="en-US" dirty="0" smtClean="0"/>
              <a:t>Spread </a:t>
            </a:r>
            <a:r>
              <a:rPr lang="en-US" dirty="0"/>
              <a:t>between O&amp;M and revenue growth rates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1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855</Words>
  <Application>Microsoft Macintosh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Public-Private Partnerships:  State of Practice and Research Needs</vt:lpstr>
      <vt:lpstr>Presentation Outline</vt:lpstr>
      <vt:lpstr>Center for Transportation Public-Private Partnership Policy George Mason University School of Policy, Government and International Affairs</vt:lpstr>
      <vt:lpstr>Market Conditions of P3s in the U.S.</vt:lpstr>
      <vt:lpstr>PowerPoint Presentation</vt:lpstr>
      <vt:lpstr>P3s: Advantages &amp; Disadvantages</vt:lpstr>
      <vt:lpstr>Financing P3s: P3s Are Not Free Money</vt:lpstr>
      <vt:lpstr>Types of Government Support for Financing P3s</vt:lpstr>
      <vt:lpstr>P3 Project Risks</vt:lpstr>
      <vt:lpstr>Readiness for Successful P3 Implementation</vt:lpstr>
      <vt:lpstr>Critical Policy Discussions: How are P3s Actually Doing?</vt:lpstr>
      <vt:lpstr>Center for Transportation Public-Private Partnership Policy George Mason University School of Policy, Government and International Affairs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Public-Private Partnerships</dc:title>
  <dc:creator>Nobuhiko Daito</dc:creator>
  <cp:lastModifiedBy>Nobuhiko Daito</cp:lastModifiedBy>
  <cp:revision>26</cp:revision>
  <dcterms:created xsi:type="dcterms:W3CDTF">2014-09-05T16:12:16Z</dcterms:created>
  <dcterms:modified xsi:type="dcterms:W3CDTF">2014-09-08T01:56:46Z</dcterms:modified>
</cp:coreProperties>
</file>