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60" r:id="rId3"/>
    <p:sldId id="263" r:id="rId4"/>
    <p:sldId id="264" r:id="rId5"/>
    <p:sldId id="265" r:id="rId6"/>
    <p:sldId id="266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Jonathan Gifford" initials="JG [7]" lastIdx="1" clrIdx="6">
    <p:extLst/>
  </p:cmAuthor>
  <p:cmAuthor id="1" name="Jonathan Gifford" initials="JG" lastIdx="1" clrIdx="0">
    <p:extLst/>
  </p:cmAuthor>
  <p:cmAuthor id="8" name="Jonathan Gifford" initials="JG [8]" lastIdx="1" clrIdx="7">
    <p:extLst/>
  </p:cmAuthor>
  <p:cmAuthor id="2" name="Jonathan Gifford" initials="JG [2]" lastIdx="1" clrIdx="1">
    <p:extLst/>
  </p:cmAuthor>
  <p:cmAuthor id="9" name="Jonathan Gifford" initials="JG [9]" lastIdx="1" clrIdx="8">
    <p:extLst/>
  </p:cmAuthor>
  <p:cmAuthor id="3" name="Jonathan Gifford" initials="JG [3]" lastIdx="1" clrIdx="2">
    <p:extLst/>
  </p:cmAuthor>
  <p:cmAuthor id="10" name="Lauren McCarthy" initials="LM" lastIdx="2" clrIdx="9">
    <p:extLst>
      <p:ext uri="{19B8F6BF-5375-455C-9EA6-DF929625EA0E}">
        <p15:presenceInfo xmlns:p15="http://schemas.microsoft.com/office/powerpoint/2012/main" userId="b79ff2a840b7c723" providerId="Windows Live"/>
      </p:ext>
    </p:extLst>
  </p:cmAuthor>
  <p:cmAuthor id="4" name="Jonathan Gifford" initials="JG [4]" lastIdx="1" clrIdx="3">
    <p:extLst/>
  </p:cmAuthor>
  <p:cmAuthor id="5" name="Jonathan Gifford" initials="JG [5]" lastIdx="1" clrIdx="4">
    <p:extLst/>
  </p:cmAuthor>
  <p:cmAuthor id="6" name="Jonathan Gifford" initials="JG [6]" lastIdx="1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2763"/>
    <a:srgbClr val="850317"/>
    <a:srgbClr val="330317"/>
    <a:srgbClr val="ABCB2A"/>
    <a:srgbClr val="BED62F"/>
    <a:srgbClr val="2DBC00"/>
    <a:srgbClr val="33CC33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45"/>
    <p:restoredTop sz="77018" autoAdjust="0"/>
  </p:normalViewPr>
  <p:slideViewPr>
    <p:cSldViewPr>
      <p:cViewPr varScale="1">
        <p:scale>
          <a:sx n="52" d="100"/>
          <a:sy n="52" d="100"/>
        </p:scale>
        <p:origin x="164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B76A3-7C37-4B9D-9E2E-337DE1BC00E1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DBAA53-AD65-4567-BFAD-7726C9068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192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nsportation.gov/FASTLANEgrants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hwa.dot.gov/ipd/p3/state_legislation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nast.org/wp-content/uploads/2016/03/P3.pdf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$611.6 million (CAD$)  (using average 2015</a:t>
            </a:r>
            <a:r>
              <a:rPr lang="en-US" sz="1200" baseline="0" dirty="0"/>
              <a:t> exchange rate of  1USD = .78CAD)</a:t>
            </a:r>
          </a:p>
          <a:p>
            <a:endParaRPr lang="en-US" sz="1200" baseline="0" dirty="0"/>
          </a:p>
          <a:p>
            <a:r>
              <a:rPr lang="en-US" sz="1200" baseline="0" dirty="0"/>
              <a:t>The Canadian government undertakes a comparable </a:t>
            </a:r>
            <a:r>
              <a:rPr lang="en-US" sz="1200" baseline="0" dirty="0" err="1"/>
              <a:t>VfM</a:t>
            </a:r>
            <a:r>
              <a:rPr lang="en-US" sz="1200" baseline="0" dirty="0"/>
              <a:t> analysis to derive financial value for P3s vs traditionally procured projects </a:t>
            </a:r>
          </a:p>
          <a:p>
            <a:r>
              <a:rPr lang="en-US" sz="1200" baseline="0" dirty="0"/>
              <a:t>http://www.p3canada.ca/~/media/english/annual-reports/files/2015-2016%20annual%20report.pdf 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the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237 projects that have been completed or under construction:  As of January 2016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“The value of those projects that have been completed or are under construction is $93 billion, and it’s estimated they’ve created more than 290,000 direct jobs and contributed more than $25 billion to Canada’s GDP.” http://business.financialpost.com/investing/outlook-2016/canadian-capital-markets-expect-p3-financing-windfall-from-ottawas-stimulus-spending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BAA53-AD65-4567-BFAD-7726C90684B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128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GT" dirty="0"/>
              <a:t>CA$1</a:t>
            </a:r>
            <a:r>
              <a:rPr lang="es-GT" baseline="0" dirty="0"/>
              <a:t> </a:t>
            </a:r>
            <a:r>
              <a:rPr lang="es-GT" baseline="0" dirty="0" err="1"/>
              <a:t>billion</a:t>
            </a:r>
            <a:r>
              <a:rPr lang="es-GT" baseline="0" dirty="0"/>
              <a:t> = US$780 </a:t>
            </a:r>
            <a:r>
              <a:rPr lang="es-GT" baseline="0" dirty="0" err="1"/>
              <a:t>million</a:t>
            </a:r>
            <a:r>
              <a:rPr lang="es-GT" baseline="0" dirty="0"/>
              <a:t> in 2015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BAA53-AD65-4567-BFAD-7726C90684B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737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s-GT" dirty="0"/>
              <a:t>South Bay Expressway:</a:t>
            </a:r>
          </a:p>
          <a:p>
            <a:r>
              <a:rPr lang="es-GT" dirty="0"/>
              <a:t>Federal</a:t>
            </a:r>
            <a:r>
              <a:rPr lang="es-GT" baseline="0" dirty="0"/>
              <a:t> agencies </a:t>
            </a:r>
            <a:r>
              <a:rPr lang="en-US" baseline="0" noProof="0" dirty="0"/>
              <a:t>opposed</a:t>
            </a:r>
            <a:r>
              <a:rPr lang="es-GT" baseline="0" dirty="0"/>
              <a:t> the Project on environmental grounds, despite the interest of the state to move the Project forward.</a:t>
            </a:r>
          </a:p>
          <a:p>
            <a:endParaRPr lang="en-US" dirty="0"/>
          </a:p>
          <a:p>
            <a:r>
              <a:rPr lang="en-US" dirty="0"/>
              <a:t>Federal legislation impacting P3s:</a:t>
            </a:r>
          </a:p>
          <a:p>
            <a:pPr lvl="1"/>
            <a:r>
              <a:rPr lang="en-US" dirty="0"/>
              <a:t>The FAST Act (enacted in December 2015) reauthorizes surface transportation programs for five years</a:t>
            </a:r>
          </a:p>
          <a:p>
            <a:pPr lvl="1"/>
            <a:r>
              <a:rPr lang="en-US" dirty="0"/>
              <a:t>Build America Transportation Investment Center (BATIC) was created under FAST</a:t>
            </a:r>
          </a:p>
          <a:p>
            <a:pPr lvl="1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 Fostering Advancements in Shipping and Transportation for the Long-term Achievement of National 	Efficiencies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(FASTLANE) program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The grants, totaling nearly $800 million, will be combined with other funding 	from federal, state, local, and private sources to support $3.6 billion in infrastructure investment in 15 states and 	the District of Columbia.</a:t>
            </a:r>
            <a:endParaRPr lang="en-US" dirty="0"/>
          </a:p>
          <a:p>
            <a:pPr lvl="1"/>
            <a:r>
              <a:rPr lang="en-US" dirty="0"/>
              <a:t>TIFIA funding was cut by nearly 70% from the funding level established under the MAP 21 legislation</a:t>
            </a:r>
          </a:p>
          <a:p>
            <a:pPr lvl="1"/>
            <a:r>
              <a:rPr lang="en-US" dirty="0"/>
              <a:t>Build</a:t>
            </a:r>
            <a:r>
              <a:rPr lang="en-US" baseline="0" dirty="0"/>
              <a:t> America Bureau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BAA53-AD65-4567-BFAD-7726C90684B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84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b="1" dirty="0"/>
              <a:t>Kentucky</a:t>
            </a:r>
            <a:r>
              <a:rPr lang="en-US" dirty="0"/>
              <a:t> (House Bill 309)</a:t>
            </a:r>
          </a:p>
          <a:p>
            <a:pPr lvl="2"/>
            <a:r>
              <a:rPr lang="en-US" dirty="0"/>
              <a:t>Signed April 8,  2016</a:t>
            </a:r>
          </a:p>
          <a:p>
            <a:pPr lvl="2"/>
            <a:r>
              <a:rPr lang="en-US" dirty="0"/>
              <a:t>Allows both the state and local governments to use P3s to develop transportation and other public infrastructure.</a:t>
            </a:r>
          </a:p>
          <a:p>
            <a:pPr lvl="1"/>
            <a:r>
              <a:rPr lang="en-US" b="1" dirty="0"/>
              <a:t>New Hampshire </a:t>
            </a:r>
            <a:r>
              <a:rPr lang="en-US" dirty="0"/>
              <a:t>(Senate Bill 549)</a:t>
            </a:r>
          </a:p>
          <a:p>
            <a:pPr lvl="2"/>
            <a:r>
              <a:rPr lang="en-US" dirty="0"/>
              <a:t>Effective August 15, 2016</a:t>
            </a:r>
          </a:p>
          <a:p>
            <a:pPr lvl="2"/>
            <a:r>
              <a:rPr lang="en-US" dirty="0"/>
              <a:t>Enacted authorizing the use of P3s to procure infrastructure projects</a:t>
            </a:r>
          </a:p>
          <a:p>
            <a:pPr lvl="2"/>
            <a:r>
              <a:rPr lang="en-US" dirty="0"/>
              <a:t>Created an oversight commission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Source: </a:t>
            </a:r>
            <a:r>
              <a:rPr lang="en-US" sz="1200" dirty="0">
                <a:hlinkClick r:id="rId3"/>
              </a:rPr>
              <a:t>http://www.fhwa.dot.gov/ipd/p3/state_legislation/</a:t>
            </a:r>
            <a:r>
              <a:rPr lang="en-US" sz="1200" dirty="0"/>
              <a:t> August 2016.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BAA53-AD65-4567-BFAD-7726C90684B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400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California:</a:t>
            </a:r>
            <a:r>
              <a:rPr lang="en-US" baseline="0" dirty="0"/>
              <a:t> </a:t>
            </a:r>
            <a:r>
              <a:rPr lang="en-US" dirty="0"/>
              <a:t>The streets and highway P3 statute is set to expire on December 31, 2016. </a:t>
            </a:r>
          </a:p>
          <a:p>
            <a:pPr lvl="1"/>
            <a:r>
              <a:rPr lang="en-US" dirty="0"/>
              <a:t>A bill (AB 1265) was introduced in February 2015 to extend the stature indefinitely but has not been moved forward significantly</a:t>
            </a:r>
          </a:p>
          <a:p>
            <a:pPr lvl="1"/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Texas: In June 2015, Texas passed legislation to create a P3 Center of Excellence to provide technical expertise and best practices for new deals, but the center has yet to receive significant funding.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Source: </a:t>
            </a:r>
            <a:r>
              <a:rPr lang="en-US" sz="1200" dirty="0">
                <a:hlinkClick r:id="rId3"/>
              </a:rPr>
              <a:t>http://nast.org/wp-content/uploads/2016/03/P3.pdf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BAA53-AD65-4567-BFAD-7726C90684B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11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343400"/>
            <a:ext cx="9144000" cy="2514600"/>
          </a:xfrm>
          <a:prstGeom prst="rect">
            <a:avLst/>
          </a:prstGeom>
          <a:solidFill>
            <a:srgbClr val="1D276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8" name="Picture 8" descr="arrow_tag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49613"/>
            <a:ext cx="9144000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1" descr="DRBF_logo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3113" y="4953000"/>
            <a:ext cx="25177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06375"/>
            <a:ext cx="8686800" cy="1470025"/>
          </a:xfrm>
        </p:spPr>
        <p:txBody>
          <a:bodyPr/>
          <a:lstStyle>
            <a:lvl1pPr>
              <a:defRPr>
                <a:latin typeface="Gill Sans MT"/>
                <a:cs typeface="Gill Sans M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828800"/>
            <a:ext cx="8686800" cy="1295400"/>
          </a:xfrm>
        </p:spPr>
        <p:txBody>
          <a:bodyPr/>
          <a:lstStyle>
            <a:lvl1pPr marL="0" indent="0" algn="ctr">
              <a:buNone/>
              <a:defRPr>
                <a:solidFill>
                  <a:srgbClr val="800000"/>
                </a:solidFill>
                <a:latin typeface="Adobe Caslon Pro"/>
                <a:cs typeface="Adobe Caslon Pro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0" y="6535738"/>
            <a:ext cx="9144000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bg1"/>
                </a:solidFill>
                <a:latin typeface="Gill Sans MT"/>
                <a:cs typeface="Gill Sans MT"/>
              </a:rPr>
              <a:t>Copyright </a:t>
            </a:r>
            <a:r>
              <a:rPr lang="en-US" sz="1000" dirty="0">
                <a:solidFill>
                  <a:schemeClr val="bg1"/>
                </a:solidFill>
                <a:latin typeface="Gill Sans MT"/>
                <a:ea typeface="Arial" charset="0"/>
                <a:cs typeface="Gill Sans MT"/>
              </a:rPr>
              <a:t>© Dispute Resolution Board Foundation 2016</a:t>
            </a:r>
            <a:endParaRPr lang="en-US" sz="1000" dirty="0">
              <a:solidFill>
                <a:schemeClr val="bg1"/>
              </a:solidFill>
              <a:latin typeface="Gill Sans MT"/>
              <a:cs typeface="Gill Sans M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Blu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rrow-bottom-logo-w1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1250" y="1339850"/>
            <a:ext cx="5111750" cy="5137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1219200"/>
            <a:ext cx="3505200" cy="5410200"/>
          </a:xfrm>
          <a:prstGeom prst="rect">
            <a:avLst/>
          </a:prstGeom>
          <a:solidFill>
            <a:srgbClr val="1D276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39849"/>
            <a:ext cx="3008313" cy="1162050"/>
          </a:xfrm>
        </p:spPr>
        <p:txBody>
          <a:bodyPr anchor="b"/>
          <a:lstStyle>
            <a:lvl1pPr algn="l">
              <a:defRPr sz="2000" b="1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501899"/>
            <a:ext cx="3008313" cy="3975101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arrow-bottom-logo-w1d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6535738"/>
            <a:ext cx="9144000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bg1"/>
                </a:solidFill>
                <a:latin typeface="Gill Sans MT"/>
                <a:cs typeface="Gill Sans MT"/>
              </a:rPr>
              <a:t>Copyright </a:t>
            </a:r>
            <a:r>
              <a:rPr lang="en-US" sz="1000" dirty="0">
                <a:solidFill>
                  <a:schemeClr val="bg1"/>
                </a:solidFill>
                <a:latin typeface="Gill Sans MT"/>
                <a:ea typeface="Arial" charset="0"/>
                <a:cs typeface="Gill Sans MT"/>
              </a:rPr>
              <a:t>© Dispute Resolution Board Foundation 2015</a:t>
            </a:r>
            <a:endParaRPr lang="en-US" sz="1000" dirty="0">
              <a:solidFill>
                <a:schemeClr val="bg1"/>
              </a:solidFill>
              <a:latin typeface="Gill Sans MT"/>
              <a:cs typeface="Gill Sans M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D276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11" descr="DRBF_logo_whit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5688575"/>
            <a:ext cx="1600200" cy="101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416425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28600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983163"/>
            <a:ext cx="5486400" cy="579437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6535738"/>
            <a:ext cx="9144000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bg1"/>
                </a:solidFill>
                <a:latin typeface="Gill Sans MT"/>
                <a:cs typeface="Gill Sans MT"/>
              </a:rPr>
              <a:t>Copyright </a:t>
            </a:r>
            <a:r>
              <a:rPr lang="en-US" sz="1000" dirty="0">
                <a:solidFill>
                  <a:schemeClr val="bg1"/>
                </a:solidFill>
                <a:latin typeface="Gill Sans MT"/>
                <a:ea typeface="Arial" charset="0"/>
                <a:cs typeface="Gill Sans MT"/>
              </a:rPr>
              <a:t>© Dispute Resolution Board Foundation 2015</a:t>
            </a:r>
            <a:endParaRPr lang="en-US" sz="1000" dirty="0">
              <a:solidFill>
                <a:schemeClr val="bg1"/>
              </a:solidFill>
              <a:latin typeface="Gill Sans MT"/>
              <a:cs typeface="Gill Sans M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arrow-bottom-logo-w1c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6535738"/>
            <a:ext cx="9144000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bg1"/>
                </a:solidFill>
                <a:latin typeface="Gill Sans MT"/>
                <a:cs typeface="Gill Sans MT"/>
              </a:rPr>
              <a:t>Copyright </a:t>
            </a:r>
            <a:r>
              <a:rPr lang="en-US" sz="1000" dirty="0">
                <a:solidFill>
                  <a:schemeClr val="bg1"/>
                </a:solidFill>
                <a:latin typeface="Gill Sans MT"/>
                <a:ea typeface="Arial" charset="0"/>
                <a:cs typeface="Gill Sans MT"/>
              </a:rPr>
              <a:t>© Dispute Resolution Board Foundation 2016</a:t>
            </a:r>
            <a:endParaRPr lang="en-US" sz="1000" dirty="0">
              <a:solidFill>
                <a:schemeClr val="bg1"/>
              </a:solidFill>
              <a:latin typeface="Gill Sans MT"/>
              <a:cs typeface="Gill Sans M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295400"/>
            <a:ext cx="9144000" cy="3352799"/>
          </a:xfrm>
          <a:prstGeom prst="rect">
            <a:avLst/>
          </a:prstGeom>
          <a:solidFill>
            <a:srgbClr val="1D276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95400"/>
            <a:ext cx="7696200" cy="1438275"/>
          </a:xfrm>
        </p:spPr>
        <p:txBody>
          <a:bodyPr anchor="t"/>
          <a:lstStyle>
            <a:lvl1pPr algn="l">
              <a:defRPr sz="4000" b="0" cap="all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743201"/>
            <a:ext cx="7696200" cy="4572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  <a:latin typeface="Adobe Caslon Pro"/>
                <a:cs typeface="Adobe Caslon Pro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 descr="arrow_big_nota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3554767"/>
            <a:ext cx="9144000" cy="2160233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0" y="6535738"/>
            <a:ext cx="9144000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  <a:latin typeface="Gill Sans MT"/>
                <a:cs typeface="Gill Sans MT"/>
              </a:rPr>
              <a:t>Copyright </a:t>
            </a:r>
            <a:r>
              <a:rPr lang="en-US" sz="1000" dirty="0">
                <a:solidFill>
                  <a:schemeClr val="tx1"/>
                </a:solidFill>
                <a:latin typeface="Gill Sans MT"/>
                <a:ea typeface="Arial" charset="0"/>
                <a:cs typeface="Gill Sans MT"/>
              </a:rPr>
              <a:t>© Dispute Resolution Board Foundation 2016</a:t>
            </a:r>
            <a:endParaRPr lang="en-US" sz="1000" dirty="0">
              <a:solidFill>
                <a:schemeClr val="tx1"/>
              </a:solidFill>
              <a:latin typeface="Gill Sans MT"/>
              <a:cs typeface="Gill Sans M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arrow-bottom-logo-w1d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6535738"/>
            <a:ext cx="9144000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bg1"/>
                </a:solidFill>
                <a:latin typeface="Gill Sans MT"/>
                <a:cs typeface="Gill Sans MT"/>
              </a:rPr>
              <a:t>Copyright </a:t>
            </a:r>
            <a:r>
              <a:rPr lang="en-US" sz="1000" dirty="0">
                <a:solidFill>
                  <a:schemeClr val="bg1"/>
                </a:solidFill>
                <a:latin typeface="Gill Sans MT"/>
                <a:ea typeface="Arial" charset="0"/>
                <a:cs typeface="Gill Sans MT"/>
              </a:rPr>
              <a:t>© Dispute Resolution Board Foundation 2016</a:t>
            </a:r>
            <a:endParaRPr lang="en-US" sz="1000" dirty="0">
              <a:solidFill>
                <a:schemeClr val="bg1"/>
              </a:solidFill>
              <a:latin typeface="Gill Sans MT"/>
              <a:cs typeface="Gill Sans M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arrow-bottom-logo-w1b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800000"/>
                </a:solidFill>
                <a:latin typeface="Adobe Caslon Pro"/>
                <a:cs typeface="Adobe Caslon Pro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71600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800000"/>
                </a:solidFill>
                <a:latin typeface="Adobe Caslon Pro"/>
                <a:cs typeface="Adobe Caslon Pro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2918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5"/>
          <p:cNvSpPr>
            <a:spLocks noGrp="1"/>
          </p:cNvSpPr>
          <p:nvPr>
            <p:ph sz="quarter" idx="10"/>
          </p:nvPr>
        </p:nvSpPr>
        <p:spPr>
          <a:xfrm>
            <a:off x="457200" y="2133600"/>
            <a:ext cx="4041775" cy="32918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6400800"/>
            <a:ext cx="54864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  <a:latin typeface="Gill Sans MT"/>
                <a:cs typeface="Gill Sans MT"/>
              </a:rPr>
              <a:t>Copyright </a:t>
            </a:r>
            <a:r>
              <a:rPr lang="en-US" sz="1000" dirty="0">
                <a:solidFill>
                  <a:schemeClr val="tx1"/>
                </a:solidFill>
                <a:latin typeface="Gill Sans MT"/>
                <a:ea typeface="Arial" charset="0"/>
                <a:cs typeface="Gill Sans MT"/>
              </a:rPr>
              <a:t>© Dispute Resolution Board Foundation 2016</a:t>
            </a:r>
            <a:endParaRPr lang="en-US" sz="1000" dirty="0">
              <a:solidFill>
                <a:schemeClr val="tx1"/>
              </a:solidFill>
              <a:latin typeface="Gill Sans MT"/>
              <a:cs typeface="Gill Sans M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4343400"/>
            <a:ext cx="9144000" cy="2514600"/>
          </a:xfrm>
          <a:prstGeom prst="rect">
            <a:avLst/>
          </a:prstGeom>
          <a:solidFill>
            <a:srgbClr val="1D276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8" descr="arrow_tag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49613"/>
            <a:ext cx="9144000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1" descr="DRBF_logo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3113" y="4953000"/>
            <a:ext cx="25177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 userDrawn="1"/>
        </p:nvSpPr>
        <p:spPr>
          <a:xfrm>
            <a:off x="0" y="6535738"/>
            <a:ext cx="9144000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bg1"/>
                </a:solidFill>
                <a:latin typeface="Gill Sans MT"/>
                <a:cs typeface="Gill Sans MT"/>
              </a:rPr>
              <a:t>Copyright </a:t>
            </a:r>
            <a:r>
              <a:rPr lang="en-US" sz="1000" dirty="0">
                <a:solidFill>
                  <a:schemeClr val="bg1"/>
                </a:solidFill>
                <a:latin typeface="Gill Sans MT"/>
                <a:ea typeface="Arial" charset="0"/>
                <a:cs typeface="Gill Sans MT"/>
              </a:rPr>
              <a:t>© Dispute Resolution Board </a:t>
            </a:r>
            <a:r>
              <a:rPr lang="en-US" sz="1000">
                <a:solidFill>
                  <a:schemeClr val="bg1"/>
                </a:solidFill>
                <a:latin typeface="Gill Sans MT"/>
                <a:ea typeface="Arial" charset="0"/>
                <a:cs typeface="Gill Sans MT"/>
              </a:rPr>
              <a:t>Foundation 2016</a:t>
            </a:r>
            <a:endParaRPr lang="en-US" sz="1000" dirty="0">
              <a:solidFill>
                <a:schemeClr val="bg1"/>
              </a:solidFill>
              <a:latin typeface="Gill Sans MT"/>
              <a:cs typeface="Gill Sans M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arrow-bottom-logo-w1d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 userDrawn="1"/>
        </p:nvSpPr>
        <p:spPr>
          <a:xfrm>
            <a:off x="0" y="6535738"/>
            <a:ext cx="9144000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bg1"/>
                </a:solidFill>
                <a:latin typeface="Gill Sans MT"/>
                <a:cs typeface="Gill Sans MT"/>
              </a:rPr>
              <a:t>Copyright </a:t>
            </a:r>
            <a:r>
              <a:rPr lang="en-US" sz="1000" dirty="0">
                <a:solidFill>
                  <a:schemeClr val="bg1"/>
                </a:solidFill>
                <a:latin typeface="Gill Sans MT"/>
                <a:ea typeface="Arial" charset="0"/>
                <a:cs typeface="Gill Sans MT"/>
              </a:rPr>
              <a:t>© Dispute Resolution Board Foundation 2015</a:t>
            </a:r>
            <a:endParaRPr lang="en-US" sz="1000" dirty="0">
              <a:solidFill>
                <a:schemeClr val="bg1"/>
              </a:solidFill>
              <a:latin typeface="Gill Sans MT"/>
              <a:cs typeface="Gill Sans M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D276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4" name="Picture 11" descr="DRBF_logo_whit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5688575"/>
            <a:ext cx="1600200" cy="101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0" y="6535738"/>
            <a:ext cx="9144000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bg1"/>
                </a:solidFill>
                <a:latin typeface="Gill Sans MT"/>
                <a:cs typeface="Gill Sans MT"/>
              </a:rPr>
              <a:t>Copyright </a:t>
            </a:r>
            <a:r>
              <a:rPr lang="en-US" sz="1000" dirty="0">
                <a:solidFill>
                  <a:schemeClr val="bg1"/>
                </a:solidFill>
                <a:latin typeface="Gill Sans MT"/>
                <a:ea typeface="Arial" charset="0"/>
                <a:cs typeface="Gill Sans MT"/>
              </a:rPr>
              <a:t>© Dispute Resolution Board Foundation 2015</a:t>
            </a:r>
            <a:endParaRPr lang="en-US" sz="1000" dirty="0">
              <a:solidFill>
                <a:schemeClr val="bg1"/>
              </a:solidFill>
              <a:latin typeface="Gill Sans MT"/>
              <a:cs typeface="Gill Sans M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arrow-bottom-logo-w1b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 i="0">
                <a:latin typeface="Gill Sans MT"/>
                <a:cs typeface="Gill Sans M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2133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051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457200" y="6400801"/>
            <a:ext cx="48768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  <a:latin typeface="Gill Sans MT"/>
                <a:cs typeface="Gill Sans MT"/>
              </a:rPr>
              <a:t>Copyright </a:t>
            </a:r>
            <a:r>
              <a:rPr lang="en-US" sz="1000" dirty="0">
                <a:solidFill>
                  <a:schemeClr val="tx1"/>
                </a:solidFill>
                <a:latin typeface="Gill Sans MT"/>
                <a:ea typeface="Arial" charset="0"/>
                <a:cs typeface="Gill Sans MT"/>
              </a:rPr>
              <a:t>© Dispute Resolution Board Foundation 2015</a:t>
            </a:r>
            <a:endParaRPr lang="en-US" sz="1000" dirty="0">
              <a:solidFill>
                <a:schemeClr val="tx1"/>
              </a:solidFill>
              <a:latin typeface="Gill Sans MT"/>
              <a:cs typeface="Gill Sans M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133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0" y="6535738"/>
            <a:ext cx="9144000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  <a:latin typeface="Gill Sans MT"/>
                <a:cs typeface="Gill Sans MT"/>
              </a:rPr>
              <a:t>Copyright </a:t>
            </a:r>
            <a:r>
              <a:rPr lang="en-US" sz="1000" dirty="0">
                <a:solidFill>
                  <a:schemeClr val="tx1"/>
                </a:solidFill>
                <a:latin typeface="Gill Sans MT"/>
                <a:ea typeface="Arial" charset="0"/>
                <a:cs typeface="Gill Sans MT"/>
              </a:rPr>
              <a:t>© Dispute Resolution Board Foundation 2013</a:t>
            </a:r>
            <a:endParaRPr lang="en-US" sz="1000" dirty="0">
              <a:solidFill>
                <a:schemeClr val="tx1"/>
              </a:solidFill>
              <a:latin typeface="Gill Sans MT"/>
              <a:cs typeface="Gill Sans M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62" r:id="rId10"/>
    <p:sldLayoutId id="2147483657" r:id="rId11"/>
    <p:sldLayoutId id="2147483661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Gill Sans MT"/>
          <a:ea typeface="ＭＳ Ｐゴシック" charset="-128"/>
          <a:cs typeface="Gill Sans MT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100000"/>
        <a:buFontTx/>
        <a:buBlip>
          <a:blip r:embed="rId14"/>
        </a:buBlip>
        <a:defRPr sz="3200" kern="1200">
          <a:solidFill>
            <a:schemeClr val="tx1"/>
          </a:solidFill>
          <a:latin typeface="Gill Sans MT"/>
          <a:ea typeface="ＭＳ Ｐゴシック" charset="-128"/>
          <a:cs typeface="Gill Sans MT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100000"/>
        <a:buFontTx/>
        <a:buBlip>
          <a:blip r:embed="rId15"/>
        </a:buBlip>
        <a:defRPr sz="2800" kern="1200">
          <a:solidFill>
            <a:schemeClr val="tx1"/>
          </a:solidFill>
          <a:latin typeface="Gill Sans MT"/>
          <a:ea typeface="ＭＳ Ｐゴシック" charset="-128"/>
          <a:cs typeface="Gill Sans M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1D2763"/>
        </a:buClr>
        <a:buFont typeface="Lucida Grande"/>
        <a:buChar char="»"/>
        <a:defRPr sz="2400" kern="1200">
          <a:solidFill>
            <a:schemeClr val="tx1"/>
          </a:solidFill>
          <a:latin typeface="Gill Sans MT"/>
          <a:ea typeface="ＭＳ Ｐゴシック" charset="-128"/>
          <a:cs typeface="Gill Sans M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BCB2A"/>
        </a:buClr>
        <a:buSzPct val="95000"/>
        <a:buFont typeface="Wingdings" charset="2"/>
        <a:buChar char="Ø"/>
        <a:defRPr sz="2000" kern="1200">
          <a:solidFill>
            <a:schemeClr val="tx1"/>
          </a:solidFill>
          <a:latin typeface="Gill Sans MT"/>
          <a:ea typeface="ＭＳ Ｐゴシック" charset="-128"/>
          <a:cs typeface="Gill Sans M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BCB2A"/>
        </a:buClr>
        <a:buFont typeface="Lucida Grande"/>
        <a:buChar char="»"/>
        <a:defRPr sz="2000" kern="1200">
          <a:solidFill>
            <a:schemeClr val="tx1"/>
          </a:solidFill>
          <a:latin typeface="Gill Sans MT"/>
          <a:ea typeface="ＭＳ Ｐゴシック" charset="-128"/>
          <a:cs typeface="Gill Sans MT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rojects.pppcouncil.ca/ccppp/src/public/search-projec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3canada.ca/en/about-p3s/project-map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hwa.dot.gov/ipd/p3/state_legislation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nast.org/wp-content/uploads/2016/03/P3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Policy Trends in P3s</a:t>
            </a:r>
            <a:br>
              <a:rPr lang="en-US" dirty="0"/>
            </a:br>
            <a:r>
              <a:rPr lang="en-US" dirty="0"/>
              <a:t>US and Canada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/>
              <a:t>Jonathan L. Gifford, Ph.D.</a:t>
            </a:r>
          </a:p>
          <a:p>
            <a:r>
              <a:rPr lang="en-US" sz="2400" dirty="0"/>
              <a:t>Center for Transportation Public Private Partnership Policy</a:t>
            </a:r>
          </a:p>
          <a:p>
            <a:r>
              <a:rPr lang="en-US" sz="2400" dirty="0"/>
              <a:t>George Mason University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dirty="0"/>
              <a:t>Canada – P3 Market Characteristics</a:t>
            </a:r>
            <a:endParaRPr lang="en-US" dirty="0"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225379"/>
          </a:xfrm>
        </p:spPr>
        <p:txBody>
          <a:bodyPr/>
          <a:lstStyle/>
          <a:p>
            <a:r>
              <a:rPr lang="en-US" sz="2000" dirty="0"/>
              <a:t>First P3 completed in 1997 (The Confederation Bridge: PEI – New Brunswick)</a:t>
            </a:r>
          </a:p>
          <a:p>
            <a:r>
              <a:rPr lang="en-US" sz="2000" dirty="0"/>
              <a:t>“PPP Canada” formed in 2009 – a government agency focused on P3 development and investment</a:t>
            </a:r>
          </a:p>
          <a:p>
            <a:r>
              <a:rPr lang="en-US" sz="2000" dirty="0"/>
              <a:t>P3 Canada Fund </a:t>
            </a:r>
          </a:p>
          <a:p>
            <a:pPr lvl="1"/>
            <a:r>
              <a:rPr lang="en-US" sz="1600" dirty="0"/>
              <a:t>A merit-based program, designed to incentivize governments to use P3s</a:t>
            </a:r>
          </a:p>
          <a:p>
            <a:pPr lvl="1"/>
            <a:r>
              <a:rPr lang="en-US" sz="1600" dirty="0"/>
              <a:t>The federal government backs the use of the innovative financing mechanisms</a:t>
            </a:r>
          </a:p>
          <a:p>
            <a:pPr lvl="1"/>
            <a:r>
              <a:rPr lang="en-US" sz="1600" dirty="0"/>
              <a:t>23 projects have been funded by the fund</a:t>
            </a:r>
          </a:p>
          <a:p>
            <a:pPr lvl="2"/>
            <a:r>
              <a:rPr lang="en-US" sz="1400" dirty="0"/>
              <a:t>8 transit infrastructure projects have received US$477 million in federal funding</a:t>
            </a:r>
          </a:p>
          <a:p>
            <a:r>
              <a:rPr lang="en-US" sz="2000" dirty="0"/>
              <a:t>240 P3s across the country </a:t>
            </a:r>
          </a:p>
          <a:p>
            <a:pPr lvl="1"/>
            <a:r>
              <a:rPr lang="en-US" sz="1600" dirty="0"/>
              <a:t>Completed or projects under construction total US$72 billion in value </a:t>
            </a:r>
          </a:p>
          <a:p>
            <a:pPr lvl="1"/>
            <a:r>
              <a:rPr lang="en-US" sz="1600" dirty="0"/>
              <a:t>56 projects in transportation sector</a:t>
            </a:r>
          </a:p>
          <a:p>
            <a:r>
              <a:rPr lang="en-US" sz="2000" dirty="0"/>
              <a:t>2015-16 Cost savings = US$1.3 billion (Comparable </a:t>
            </a:r>
            <a:r>
              <a:rPr lang="en-US" sz="2000" dirty="0" err="1"/>
              <a:t>VfM</a:t>
            </a:r>
            <a:r>
              <a:rPr lang="en-US" sz="2000" dirty="0"/>
              <a:t>)</a:t>
            </a:r>
          </a:p>
          <a:p>
            <a:pPr lvl="1"/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227802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Source: </a:t>
            </a:r>
            <a:r>
              <a:rPr lang="en-US" sz="1000" dirty="0">
                <a:hlinkClick r:id="rId3"/>
              </a:rPr>
              <a:t>http://projects.pppcouncil.ca/ccppp/src/public/search-project</a:t>
            </a:r>
            <a:r>
              <a:rPr lang="en-US" sz="1000" dirty="0"/>
              <a:t>, http://www.p3canada.ca/~/media/english/annual-reports/files/2015-2016%20annual%20report.pdf, </a:t>
            </a:r>
            <a:r>
              <a:rPr lang="en-US" sz="1000" dirty="0">
                <a:hlinkClick r:id="rId4"/>
              </a:rPr>
              <a:t>http://www.p3canada.ca/en/about-p3s/project-map/</a:t>
            </a:r>
            <a:r>
              <a:rPr lang="en-US" sz="1000" dirty="0"/>
              <a:t> </a:t>
            </a:r>
          </a:p>
          <a:p>
            <a:pPr algn="r"/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Canada – P3 Trends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Federal government leadership has led to a pipeline rich in small, medium, and large projects</a:t>
            </a:r>
          </a:p>
          <a:p>
            <a:r>
              <a:rPr lang="en-US" sz="2400" dirty="0"/>
              <a:t>P3 project pipeline is moving from social infrastructure to economic infrastructure projects</a:t>
            </a:r>
          </a:p>
          <a:p>
            <a:pPr lvl="1"/>
            <a:r>
              <a:rPr lang="en-US" sz="2000" dirty="0"/>
              <a:t>Mega projects (&gt; US$780 million) are becoming more frequent</a:t>
            </a:r>
          </a:p>
          <a:p>
            <a:r>
              <a:rPr lang="en-US" sz="2400" dirty="0"/>
              <a:t>Increased focus on public transit infrastructure</a:t>
            </a:r>
          </a:p>
          <a:p>
            <a:pPr lvl="1"/>
            <a:r>
              <a:rPr lang="en-US" sz="2000" dirty="0"/>
              <a:t>Public Transit Fund to support &gt;US$780 million transit projects</a:t>
            </a:r>
          </a:p>
          <a:p>
            <a:r>
              <a:rPr lang="en-US" sz="2400" dirty="0"/>
              <a:t>Bundling smaller projects into one large project</a:t>
            </a:r>
          </a:p>
          <a:p>
            <a:pPr lvl="1"/>
            <a:r>
              <a:rPr lang="en-US" sz="2000" dirty="0"/>
              <a:t>Increases smaller municipalities’  ability to use P3s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842655" y="6384052"/>
            <a:ext cx="73013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Source: http://www.mpinfrastructure.ca/news/p3-trends-municipalities-And-mega-infrastructure </a:t>
            </a:r>
          </a:p>
        </p:txBody>
      </p:sp>
    </p:spTree>
    <p:extLst>
      <p:ext uri="{BB962C8B-B14F-4D97-AF65-F5344CB8AC3E}">
        <p14:creationId xmlns:p14="http://schemas.microsoft.com/office/powerpoint/2010/main" val="3684778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United States – P3 Market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 market is growing but it has been slow</a:t>
            </a:r>
          </a:p>
          <a:p>
            <a:pPr lvl="1"/>
            <a:r>
              <a:rPr lang="en-US" sz="1600" dirty="0"/>
              <a:t>States have had attractive sources of public funding</a:t>
            </a:r>
          </a:p>
          <a:p>
            <a:pPr lvl="2">
              <a:buSzPct val="100000"/>
              <a:buFontTx/>
            </a:pPr>
            <a:r>
              <a:rPr lang="en-US" sz="1600" dirty="0"/>
              <a:t>Tax-exempt bonds, Highway Trust Fund</a:t>
            </a:r>
          </a:p>
          <a:p>
            <a:r>
              <a:rPr lang="en-US" sz="2000" dirty="0"/>
              <a:t>Federal system implies 50 different experiences, promoting experimentation but hindering coordination across gov. levels</a:t>
            </a:r>
          </a:p>
          <a:p>
            <a:pPr lvl="2">
              <a:buSzPct val="100000"/>
              <a:buFontTx/>
            </a:pPr>
            <a:r>
              <a:rPr lang="en-US" sz="1600" dirty="0"/>
              <a:t>E.g., South Bay Expressway</a:t>
            </a:r>
          </a:p>
          <a:p>
            <a:r>
              <a:rPr lang="en-US" sz="2000" dirty="0"/>
              <a:t>Federal level promotes P3s in different ways</a:t>
            </a:r>
          </a:p>
          <a:p>
            <a:pPr lvl="2">
              <a:buSzPct val="100000"/>
              <a:buFontTx/>
            </a:pPr>
            <a:r>
              <a:rPr lang="en-US" sz="1600" dirty="0"/>
              <a:t>BATIC (July 2016): Project preparation, credit assistance (TIFIA, RRIF, PABs), FASTLANE grants</a:t>
            </a:r>
          </a:p>
          <a:p>
            <a:r>
              <a:rPr lang="en-US" sz="2000" dirty="0"/>
              <a:t>Litigation, by citizens, is an important avenue to oppose political and bureaucratic decisions</a:t>
            </a:r>
          </a:p>
          <a:p>
            <a:pPr lvl="2">
              <a:buSzPct val="100000"/>
              <a:buFontTx/>
            </a:pPr>
            <a:r>
              <a:rPr lang="en-US" sz="1600" dirty="0"/>
              <a:t>E.g., South Bay Expressway, Elizabeth Rivers Crossing 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28803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United States – P3 Enabling Legislation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2400" y="2209800"/>
            <a:ext cx="6248400" cy="42081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00800" y="2590800"/>
            <a:ext cx="29683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35 States</a:t>
            </a:r>
          </a:p>
          <a:p>
            <a:r>
              <a:rPr lang="en-US" sz="2400" dirty="0"/>
              <a:t>+ District of Columbia</a:t>
            </a:r>
          </a:p>
          <a:p>
            <a:r>
              <a:rPr lang="en-US" sz="2400" dirty="0"/>
              <a:t>+Puerto Rico</a:t>
            </a:r>
          </a:p>
          <a:p>
            <a:endParaRPr lang="en-US" sz="2400" dirty="0"/>
          </a:p>
          <a:p>
            <a:r>
              <a:rPr lang="en-US" sz="2400" dirty="0"/>
              <a:t>Kentucky and New Hampshire new additions in 2016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42655" y="6383179"/>
            <a:ext cx="73013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Source: </a:t>
            </a:r>
            <a:r>
              <a:rPr lang="en-US" sz="1000" dirty="0">
                <a:hlinkClick r:id="rId4"/>
              </a:rPr>
              <a:t>http://www.fhwa.dot.gov/ipd/p3/state_legislation/</a:t>
            </a:r>
            <a:r>
              <a:rPr lang="en-US" sz="1000" dirty="0"/>
              <a:t> August 2016. </a:t>
            </a:r>
          </a:p>
        </p:txBody>
      </p:sp>
    </p:spTree>
    <p:extLst>
      <p:ext uri="{BB962C8B-B14F-4D97-AF65-F5344CB8AC3E}">
        <p14:creationId xmlns:p14="http://schemas.microsoft.com/office/powerpoint/2010/main" val="2931501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United States – P3 Trends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Learning curve has improved delivery</a:t>
            </a:r>
          </a:p>
          <a:p>
            <a:pPr lvl="2"/>
            <a:r>
              <a:rPr lang="en-US" sz="1800" dirty="0"/>
              <a:t>E.g. Presidio Parkway vs. South Bay Expressway. More on-time delivery</a:t>
            </a:r>
          </a:p>
          <a:p>
            <a:r>
              <a:rPr lang="en-US" sz="2400" dirty="0"/>
              <a:t>Traditional funding sources drying up; P3s more appealing</a:t>
            </a:r>
          </a:p>
          <a:p>
            <a:pPr lvl="2"/>
            <a:r>
              <a:rPr lang="en-US" sz="1800" dirty="0"/>
              <a:t>Debt-limits, opposition to tax hikes</a:t>
            </a:r>
          </a:p>
          <a:p>
            <a:pPr lvl="2"/>
            <a:r>
              <a:rPr lang="en-US" sz="1800" dirty="0"/>
              <a:t>Ongoing debate between availability payments vs revenue-risk</a:t>
            </a:r>
          </a:p>
          <a:p>
            <a:r>
              <a:rPr lang="en-US" sz="2400" dirty="0"/>
              <a:t>P3 project pipeline expanding beyond transportation</a:t>
            </a:r>
          </a:p>
          <a:p>
            <a:pPr lvl="2"/>
            <a:r>
              <a:rPr lang="en-US" sz="1800" dirty="0"/>
              <a:t>E.g., University housing, Social infrastructure</a:t>
            </a:r>
          </a:p>
          <a:p>
            <a:r>
              <a:rPr lang="en-US" sz="2400" dirty="0"/>
              <a:t>P3s battling political headwinds</a:t>
            </a:r>
          </a:p>
          <a:p>
            <a:pPr lvl="2"/>
            <a:r>
              <a:rPr lang="en-US" sz="1800" dirty="0"/>
              <a:t>VA – P3 office absorbed into VDOT; TX – P3 office disbanded; CA – P3 law expires 2016; FL – cancelled projects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42655" y="6384052"/>
            <a:ext cx="73013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Source: </a:t>
            </a:r>
            <a:r>
              <a:rPr lang="en-US" sz="1000" dirty="0">
                <a:hlinkClick r:id="rId3"/>
              </a:rPr>
              <a:t>http://nast.org/wp-content/uploads/2016/03/P3.pdf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00842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cap="none" dirty="0">
                <a:latin typeface="+mj-lt"/>
                <a:cs typeface="DilleniaUPC" panose="02020603050405020304" pitchFamily="18" charset="-34"/>
              </a:rPr>
              <a:t>Johnathan L. Gifford, Ph.D.</a:t>
            </a:r>
            <a:br>
              <a:rPr lang="en-US" sz="2400" cap="none" dirty="0">
                <a:latin typeface="+mj-lt"/>
                <a:cs typeface="DilleniaUPC" panose="02020603050405020304" pitchFamily="18" charset="-34"/>
              </a:rPr>
            </a:br>
            <a:r>
              <a:rPr lang="en-US" sz="2400" cap="none" dirty="0">
                <a:latin typeface="+mj-lt"/>
                <a:cs typeface="DilleniaUPC" panose="02020603050405020304" pitchFamily="18" charset="-34"/>
              </a:rPr>
              <a:t>Center for Transportation Public Private Partnership Policy</a:t>
            </a:r>
            <a:br>
              <a:rPr lang="en-US" sz="2400" cap="none" dirty="0">
                <a:latin typeface="+mj-lt"/>
                <a:cs typeface="DilleniaUPC" panose="02020603050405020304" pitchFamily="18" charset="-34"/>
              </a:rPr>
            </a:br>
            <a:r>
              <a:rPr lang="en-US" sz="2400" cap="none" dirty="0">
                <a:latin typeface="+mj-lt"/>
                <a:cs typeface="DilleniaUPC" panose="02020603050405020304" pitchFamily="18" charset="-34"/>
              </a:rPr>
              <a:t>George Mason University</a:t>
            </a:r>
            <a:br>
              <a:rPr lang="en-US" sz="2400" cap="none" dirty="0">
                <a:latin typeface="+mj-lt"/>
                <a:cs typeface="DilleniaUPC" panose="02020603050405020304" pitchFamily="18" charset="-34"/>
              </a:rPr>
            </a:br>
            <a:r>
              <a:rPr lang="en-US" sz="2400" cap="none" dirty="0">
                <a:latin typeface="+mj-lt"/>
                <a:cs typeface="DilleniaUPC" panose="02020603050405020304" pitchFamily="18" charset="-34"/>
              </a:rPr>
              <a:t>jgifford@gmu.edu</a:t>
            </a:r>
            <a:br>
              <a:rPr lang="en-US" sz="2400" cap="none" dirty="0">
                <a:latin typeface="+mj-lt"/>
                <a:cs typeface="DilleniaUPC" panose="02020603050405020304" pitchFamily="18" charset="-34"/>
              </a:rPr>
            </a:br>
            <a:r>
              <a:rPr lang="en-US" sz="2400" cap="none" dirty="0">
                <a:latin typeface="+mj-lt"/>
                <a:cs typeface="DilleniaUPC" panose="02020603050405020304" pitchFamily="18" charset="-34"/>
              </a:rPr>
              <a:t>703-993-2275</a:t>
            </a:r>
            <a:br>
              <a:rPr lang="en-US" sz="2400" cap="none" dirty="0">
                <a:latin typeface="+mj-lt"/>
                <a:cs typeface="DilleniaUPC" panose="02020603050405020304" pitchFamily="18" charset="-34"/>
              </a:rPr>
            </a:br>
            <a:r>
              <a:rPr lang="en-US" sz="2400" cap="none" dirty="0">
                <a:latin typeface="+mj-lt"/>
                <a:cs typeface="DilleniaUPC" panose="02020603050405020304" pitchFamily="18" charset="-34"/>
              </a:rPr>
              <a:t>p3policy.gmu.edu</a:t>
            </a:r>
            <a:br>
              <a:rPr lang="en-US" sz="2400" cap="none" dirty="0">
                <a:latin typeface="+mj-lt"/>
                <a:cs typeface="DilleniaUPC" panose="02020603050405020304" pitchFamily="18" charset="-34"/>
              </a:rPr>
            </a:br>
            <a:r>
              <a:rPr lang="en-US" sz="2400" cap="none" dirty="0">
                <a:cs typeface="DilleniaUPC" panose="02020603050405020304" pitchFamily="18" charset="-34"/>
              </a:rPr>
              <a:t>@p3policy</a:t>
            </a:r>
            <a:br>
              <a:rPr lang="en-US" sz="2400" dirty="0">
                <a:latin typeface="+mj-lt"/>
                <a:cs typeface="DilleniaUPC" panose="02020603050405020304" pitchFamily="18" charset="-34"/>
              </a:rPr>
            </a:br>
            <a:endParaRPr lang="en-US" sz="2400" dirty="0">
              <a:latin typeface="+mj-lt"/>
              <a:cs typeface="Dilleni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79820066"/>
      </p:ext>
    </p:extLst>
  </p:cSld>
  <p:clrMapOvr>
    <a:masterClrMapping/>
  </p:clrMapOvr>
</p:sld>
</file>

<file path=ppt/theme/theme1.xml><?xml version="1.0" encoding="utf-8"?>
<a:theme xmlns:a="http://schemas.openxmlformats.org/drawingml/2006/main" name="DRBF (3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DRBF (3)</Template>
  <TotalTime>232</TotalTime>
  <Words>776</Words>
  <Application>Microsoft Office PowerPoint</Application>
  <PresentationFormat>On-screen Show (4:3)</PresentationFormat>
  <Paragraphs>92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ＭＳ Ｐゴシック</vt:lpstr>
      <vt:lpstr>Adobe Caslon Pro</vt:lpstr>
      <vt:lpstr>Arial</vt:lpstr>
      <vt:lpstr>Calibri</vt:lpstr>
      <vt:lpstr>DilleniaUPC</vt:lpstr>
      <vt:lpstr>Gill Sans MT</vt:lpstr>
      <vt:lpstr>Lucida Grande</vt:lpstr>
      <vt:lpstr>Wingdings</vt:lpstr>
      <vt:lpstr>DRBF (3)</vt:lpstr>
      <vt:lpstr> Policy Trends in P3s US and Canada</vt:lpstr>
      <vt:lpstr>Canada – P3 Market Characteristics</vt:lpstr>
      <vt:lpstr>Canada – P3 Trends</vt:lpstr>
      <vt:lpstr>United States – P3 Market Characteristics</vt:lpstr>
      <vt:lpstr>United States – P3 Enabling Legislation</vt:lpstr>
      <vt:lpstr>United States – P3 Trends</vt:lpstr>
      <vt:lpstr>Johnathan L. Gifford, Ph.D. Center for Transportation Public Private Partnership Policy George Mason University jgifford@gmu.edu 703-993-2275 p3policy.gmu.edu @p3policy </vt:lpstr>
    </vt:vector>
  </TitlesOfParts>
  <Company>Lenovo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 McGough</dc:creator>
  <cp:lastModifiedBy>Lauren McCarthy</cp:lastModifiedBy>
  <cp:revision>34</cp:revision>
  <dcterms:created xsi:type="dcterms:W3CDTF">2011-02-24T15:45:49Z</dcterms:created>
  <dcterms:modified xsi:type="dcterms:W3CDTF">2016-09-12T16:17:29Z</dcterms:modified>
</cp:coreProperties>
</file>