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4" r:id="rId6"/>
    <p:sldId id="265" r:id="rId7"/>
    <p:sldId id="263" r:id="rId8"/>
    <p:sldId id="266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6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4"/>
    <p:restoredTop sz="94636"/>
  </p:normalViewPr>
  <p:slideViewPr>
    <p:cSldViewPr snapToGrid="0" snapToObjects="1">
      <p:cViewPr varScale="1">
        <p:scale>
          <a:sx n="121" d="100"/>
          <a:sy n="121" d="100"/>
        </p:scale>
        <p:origin x="19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15C15-E3A4-9A4B-89C3-F3B0A476921B}" type="datetimeFigureOut">
              <a:rPr lang="en-US" smtClean="0"/>
              <a:t>6/10/17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99ED7-D489-B949-B88B-005F44FEC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57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136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68571"/>
            <a:ext cx="9144000" cy="2387600"/>
          </a:xfrm>
        </p:spPr>
        <p:txBody>
          <a:bodyPr anchor="t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131" y="5327221"/>
            <a:ext cx="1922781" cy="120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9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5737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26645"/>
            <a:ext cx="5157787" cy="416511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26645"/>
            <a:ext cx="5183188" cy="416511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838200" y="20039"/>
            <a:ext cx="10515600" cy="13255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05" y="6362162"/>
            <a:ext cx="839295" cy="288143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838200" y="6176963"/>
            <a:ext cx="10515600" cy="0"/>
          </a:xfrm>
          <a:prstGeom prst="line">
            <a:avLst/>
          </a:prstGeom>
          <a:ln>
            <a:solidFill>
              <a:srgbClr val="1364A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1" y="6345926"/>
            <a:ext cx="1282430" cy="4412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9"/>
            <a:ext cx="12191999" cy="135737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1661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838200" y="20039"/>
            <a:ext cx="10515600" cy="13255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05" y="6362162"/>
            <a:ext cx="839295" cy="288143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838200" y="6176963"/>
            <a:ext cx="10515600" cy="0"/>
          </a:xfrm>
          <a:prstGeom prst="line">
            <a:avLst/>
          </a:prstGeom>
          <a:ln>
            <a:solidFill>
              <a:srgbClr val="1364A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8201" y="6345926"/>
            <a:ext cx="1282430" cy="4412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9"/>
            <a:ext cx="12191999" cy="135737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26645"/>
            <a:ext cx="5157787" cy="416511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26645"/>
            <a:ext cx="5183188" cy="416511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838200" y="20039"/>
            <a:ext cx="10515600" cy="13255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05" y="6362162"/>
            <a:ext cx="839295" cy="288143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838200" y="6176963"/>
            <a:ext cx="10515600" cy="0"/>
          </a:xfrm>
          <a:prstGeom prst="line">
            <a:avLst/>
          </a:prstGeom>
          <a:ln>
            <a:solidFill>
              <a:srgbClr val="1364A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8201" y="6345926"/>
            <a:ext cx="1282430" cy="4412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0"/>
            <a:ext cx="12192000" cy="135737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1661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838200" y="20039"/>
            <a:ext cx="10515600" cy="13255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05" y="6362162"/>
            <a:ext cx="839295" cy="288143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838200" y="6176963"/>
            <a:ext cx="10515600" cy="0"/>
          </a:xfrm>
          <a:prstGeom prst="line">
            <a:avLst/>
          </a:prstGeom>
          <a:ln>
            <a:solidFill>
              <a:srgbClr val="1364A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8201" y="6345926"/>
            <a:ext cx="1282430" cy="4412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0"/>
            <a:ext cx="12192000" cy="135737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26645"/>
            <a:ext cx="5157787" cy="416511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26645"/>
            <a:ext cx="5183188" cy="416511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838200" y="20039"/>
            <a:ext cx="10515600" cy="13255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05" y="6362162"/>
            <a:ext cx="839295" cy="288143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838200" y="6176963"/>
            <a:ext cx="10515600" cy="0"/>
          </a:xfrm>
          <a:prstGeom prst="line">
            <a:avLst/>
          </a:prstGeom>
          <a:ln>
            <a:solidFill>
              <a:srgbClr val="1364A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8201" y="6345926"/>
            <a:ext cx="1282430" cy="4412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9"/>
            <a:ext cx="12191999" cy="135737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1661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838200" y="20039"/>
            <a:ext cx="10515600" cy="13255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05" y="6362162"/>
            <a:ext cx="839295" cy="288143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838200" y="6176963"/>
            <a:ext cx="10515600" cy="0"/>
          </a:xfrm>
          <a:prstGeom prst="line">
            <a:avLst/>
          </a:prstGeom>
          <a:ln>
            <a:solidFill>
              <a:srgbClr val="1364A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8201" y="6345926"/>
            <a:ext cx="1282430" cy="4412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9"/>
            <a:ext cx="12191999" cy="135737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1661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838200" y="20039"/>
            <a:ext cx="10515600" cy="13255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05" y="6362162"/>
            <a:ext cx="839295" cy="288143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838200" y="6176963"/>
            <a:ext cx="10515600" cy="0"/>
          </a:xfrm>
          <a:prstGeom prst="line">
            <a:avLst/>
          </a:prstGeom>
          <a:ln>
            <a:solidFill>
              <a:srgbClr val="1364A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8201" y="6345926"/>
            <a:ext cx="1282430" cy="44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79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9"/>
            <a:ext cx="12191999" cy="135737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26645"/>
            <a:ext cx="5157787" cy="416511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26645"/>
            <a:ext cx="5183188" cy="416511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838200" y="20039"/>
            <a:ext cx="10515600" cy="13255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05" y="6362162"/>
            <a:ext cx="839295" cy="288143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838200" y="6176963"/>
            <a:ext cx="10515600" cy="0"/>
          </a:xfrm>
          <a:prstGeom prst="line">
            <a:avLst/>
          </a:prstGeom>
          <a:ln>
            <a:solidFill>
              <a:srgbClr val="1364A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8201" y="6345926"/>
            <a:ext cx="1282430" cy="4412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0"/>
            <a:ext cx="12192000" cy="135737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1661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838200" y="20039"/>
            <a:ext cx="10515600" cy="13255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05" y="6362162"/>
            <a:ext cx="839295" cy="288143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838200" y="6176963"/>
            <a:ext cx="10515600" cy="0"/>
          </a:xfrm>
          <a:prstGeom prst="line">
            <a:avLst/>
          </a:prstGeom>
          <a:ln>
            <a:solidFill>
              <a:srgbClr val="1364A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8201" y="6345926"/>
            <a:ext cx="1282430" cy="4412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0"/>
            <a:ext cx="12192000" cy="135737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26645"/>
            <a:ext cx="5157787" cy="416511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26645"/>
            <a:ext cx="5183188" cy="416511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838200" y="20039"/>
            <a:ext cx="10515600" cy="13255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05" y="6362162"/>
            <a:ext cx="839295" cy="288143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838200" y="6176963"/>
            <a:ext cx="10515600" cy="0"/>
          </a:xfrm>
          <a:prstGeom prst="line">
            <a:avLst/>
          </a:prstGeom>
          <a:ln>
            <a:solidFill>
              <a:srgbClr val="1364A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8201" y="6345926"/>
            <a:ext cx="1282430" cy="4412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709" r="441" b="64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573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4"/>
          <a:stretch/>
        </p:blipFill>
        <p:spPr>
          <a:xfrm>
            <a:off x="299433" y="271482"/>
            <a:ext cx="1685329" cy="9082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26"/>
          <a:stretch/>
        </p:blipFill>
        <p:spPr>
          <a:xfrm>
            <a:off x="7791717" y="838921"/>
            <a:ext cx="3992055" cy="34076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3005842"/>
            <a:ext cx="8515659" cy="2716202"/>
          </a:xfrm>
          <a:prstGeom prst="rect">
            <a:avLst/>
          </a:prstGeom>
          <a:solidFill>
            <a:srgbClr val="1B4D8C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6628" y="3185350"/>
            <a:ext cx="7877518" cy="2313929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Click to add title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39020" y="5972783"/>
            <a:ext cx="2266747" cy="7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97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" r="13944"/>
          <a:stretch/>
        </p:blipFill>
        <p:spPr>
          <a:xfrm>
            <a:off x="0" y="-1"/>
            <a:ext cx="12192000" cy="13522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1661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838200" y="20039"/>
            <a:ext cx="10515600" cy="13255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05" y="6362162"/>
            <a:ext cx="839295" cy="288143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838200" y="6176963"/>
            <a:ext cx="10515600" cy="0"/>
          </a:xfrm>
          <a:prstGeom prst="line">
            <a:avLst/>
          </a:prstGeom>
          <a:ln>
            <a:solidFill>
              <a:srgbClr val="1364A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1" y="6345926"/>
            <a:ext cx="1282430" cy="4412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" r="13944"/>
          <a:stretch/>
        </p:blipFill>
        <p:spPr>
          <a:xfrm>
            <a:off x="0" y="-1"/>
            <a:ext cx="12192000" cy="135228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26645"/>
            <a:ext cx="5157787" cy="416511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26645"/>
            <a:ext cx="5183188" cy="416511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838200" y="20039"/>
            <a:ext cx="10515600" cy="13255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05" y="6362162"/>
            <a:ext cx="839295" cy="288143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838200" y="6176963"/>
            <a:ext cx="10515600" cy="0"/>
          </a:xfrm>
          <a:prstGeom prst="line">
            <a:avLst/>
          </a:prstGeom>
          <a:ln>
            <a:solidFill>
              <a:srgbClr val="1364A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1" y="6345926"/>
            <a:ext cx="1282430" cy="4412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" y="0"/>
            <a:ext cx="12174844" cy="135546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1661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838200" y="20039"/>
            <a:ext cx="10515600" cy="13255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05" y="6362162"/>
            <a:ext cx="839295" cy="288143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838200" y="6176963"/>
            <a:ext cx="10515600" cy="0"/>
          </a:xfrm>
          <a:prstGeom prst="line">
            <a:avLst/>
          </a:prstGeom>
          <a:ln>
            <a:solidFill>
              <a:srgbClr val="1364A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1" y="6345926"/>
            <a:ext cx="1282430" cy="4412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" y="0"/>
            <a:ext cx="12174844" cy="1355466"/>
          </a:xfrm>
          <a:prstGeom prst="rect">
            <a:avLst/>
          </a:prstGeom>
        </p:spPr>
      </p:pic>
      <p:pic>
        <p:nvPicPr>
          <p:cNvPr id="9" name="Picture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6" y="0"/>
            <a:ext cx="12174844" cy="135546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26645"/>
            <a:ext cx="5157787" cy="416511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26645"/>
            <a:ext cx="5183188" cy="416511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838200" y="20039"/>
            <a:ext cx="10515600" cy="13255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05" y="6362162"/>
            <a:ext cx="839295" cy="288143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838200" y="6176963"/>
            <a:ext cx="10515600" cy="0"/>
          </a:xfrm>
          <a:prstGeom prst="line">
            <a:avLst/>
          </a:prstGeom>
          <a:ln>
            <a:solidFill>
              <a:srgbClr val="1364A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1" y="6345926"/>
            <a:ext cx="1282430" cy="4412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1661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" b="798"/>
          <a:stretch>
            <a:fillRect/>
          </a:stretch>
        </p:blipFill>
        <p:spPr>
          <a:xfrm>
            <a:off x="0" y="-1"/>
            <a:ext cx="12192000" cy="135228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838200" y="20039"/>
            <a:ext cx="10515600" cy="13255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05" y="6362162"/>
            <a:ext cx="839295" cy="288143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838200" y="6176963"/>
            <a:ext cx="10515600" cy="0"/>
          </a:xfrm>
          <a:prstGeom prst="line">
            <a:avLst/>
          </a:prstGeom>
          <a:ln>
            <a:solidFill>
              <a:srgbClr val="1364A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8201" y="6345926"/>
            <a:ext cx="1282430" cy="44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11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26645"/>
            <a:ext cx="5157787" cy="416511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26645"/>
            <a:ext cx="5183188" cy="416511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" b="798"/>
          <a:stretch>
            <a:fillRect/>
          </a:stretch>
        </p:blipFill>
        <p:spPr>
          <a:xfrm>
            <a:off x="0" y="-1"/>
            <a:ext cx="12192000" cy="135228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838200" y="20039"/>
            <a:ext cx="10515600" cy="13255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05" y="6362162"/>
            <a:ext cx="839295" cy="288143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838200" y="6176963"/>
            <a:ext cx="10515600" cy="0"/>
          </a:xfrm>
          <a:prstGeom prst="line">
            <a:avLst/>
          </a:prstGeom>
          <a:ln>
            <a:solidFill>
              <a:srgbClr val="1364A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8201" y="6345926"/>
            <a:ext cx="1282430" cy="44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00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573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1661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838200" y="20039"/>
            <a:ext cx="10515600" cy="13255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05" y="6362162"/>
            <a:ext cx="839295" cy="288143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838200" y="6176963"/>
            <a:ext cx="10515600" cy="0"/>
          </a:xfrm>
          <a:prstGeom prst="line">
            <a:avLst/>
          </a:prstGeom>
          <a:ln>
            <a:solidFill>
              <a:srgbClr val="1364A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1" y="6345926"/>
            <a:ext cx="1282430" cy="4412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5737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26645"/>
            <a:ext cx="5157787" cy="416511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26645"/>
            <a:ext cx="5183188" cy="416511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838200" y="20039"/>
            <a:ext cx="10515600" cy="13255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05" y="6362162"/>
            <a:ext cx="839295" cy="288143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838200" y="6176963"/>
            <a:ext cx="10515600" cy="0"/>
          </a:xfrm>
          <a:prstGeom prst="line">
            <a:avLst/>
          </a:prstGeom>
          <a:ln>
            <a:solidFill>
              <a:srgbClr val="1364A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1" y="6345926"/>
            <a:ext cx="1282430" cy="4412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7" b="34067"/>
          <a:stretch/>
        </p:blipFill>
        <p:spPr>
          <a:xfrm>
            <a:off x="-12358" y="0"/>
            <a:ext cx="12204358" cy="13518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1661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838200" y="20039"/>
            <a:ext cx="10515600" cy="13255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05" y="6362162"/>
            <a:ext cx="839295" cy="288143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838200" y="6176963"/>
            <a:ext cx="10515600" cy="0"/>
          </a:xfrm>
          <a:prstGeom prst="line">
            <a:avLst/>
          </a:prstGeom>
          <a:ln>
            <a:solidFill>
              <a:srgbClr val="1364A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1" y="6345926"/>
            <a:ext cx="1282430" cy="4412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7" b="34067"/>
          <a:stretch/>
        </p:blipFill>
        <p:spPr>
          <a:xfrm>
            <a:off x="-12358" y="0"/>
            <a:ext cx="12204358" cy="135182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26645"/>
            <a:ext cx="5157787" cy="416511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26645"/>
            <a:ext cx="5183188" cy="416511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838200" y="20039"/>
            <a:ext cx="10515600" cy="13255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05" y="6362162"/>
            <a:ext cx="839295" cy="288143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838200" y="6176963"/>
            <a:ext cx="10515600" cy="0"/>
          </a:xfrm>
          <a:prstGeom prst="line">
            <a:avLst/>
          </a:prstGeom>
          <a:ln>
            <a:solidFill>
              <a:srgbClr val="1364A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1" y="6345926"/>
            <a:ext cx="1282430" cy="4412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573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1661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838200" y="20039"/>
            <a:ext cx="10515600" cy="13255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05" y="6362162"/>
            <a:ext cx="839295" cy="288143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838200" y="6176963"/>
            <a:ext cx="10515600" cy="0"/>
          </a:xfrm>
          <a:prstGeom prst="line">
            <a:avLst/>
          </a:prstGeom>
          <a:ln>
            <a:solidFill>
              <a:srgbClr val="1364A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1" y="6345926"/>
            <a:ext cx="1282430" cy="44126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BFCB6F3-814A-BC4C-8188-0B6962AFC81C}" type="datetimeFigureOut">
              <a:rPr lang="en-US" smtClean="0"/>
              <a:pPr/>
              <a:t>6/10/17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1AE6B67B-9B61-F740-A496-E55BC74675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6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3" r:id="rId13"/>
    <p:sldLayoutId id="2147483662" r:id="rId14"/>
    <p:sldLayoutId id="2147483664" r:id="rId15"/>
    <p:sldLayoutId id="2147483672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92569"/>
            <a:ext cx="9144000" cy="2387600"/>
          </a:xfrm>
        </p:spPr>
        <p:txBody>
          <a:bodyPr/>
          <a:lstStyle/>
          <a:p>
            <a:r>
              <a:rPr lang="en-US" dirty="0" smtClean="0"/>
              <a:t>P3 EVIDENCE PROJECT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79287" y="3293520"/>
            <a:ext cx="703342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bg1"/>
                </a:solidFill>
              </a:rPr>
              <a:t>Jonathan </a:t>
            </a:r>
            <a:r>
              <a:rPr lang="en-US" sz="2800" b="1" u="sng" dirty="0">
                <a:solidFill>
                  <a:schemeClr val="bg1"/>
                </a:solidFill>
              </a:rPr>
              <a:t>L. </a:t>
            </a:r>
            <a:r>
              <a:rPr lang="en-US" sz="2800" b="1" u="sng" dirty="0" smtClean="0">
                <a:solidFill>
                  <a:schemeClr val="bg1"/>
                </a:solidFill>
              </a:rPr>
              <a:t>Gifford</a:t>
            </a:r>
            <a:endParaRPr lang="en-US" sz="2800" b="1" u="sng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George Mason </a:t>
            </a:r>
            <a:r>
              <a:rPr lang="en-US" sz="2000" b="1" dirty="0" smtClean="0">
                <a:solidFill>
                  <a:schemeClr val="bg1"/>
                </a:solidFill>
              </a:rPr>
              <a:t>University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Center for Transportation Public-Private Partnership Policy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9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How well are P3s meeting their sponsors’ objectives?</a:t>
            </a:r>
          </a:p>
          <a:p>
            <a:endParaRPr lang="en-US" dirty="0"/>
          </a:p>
          <a:p>
            <a:r>
              <a:rPr lang="en-US" dirty="0" smtClean="0"/>
              <a:t>What are their objectives?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Efficiency &amp; </a:t>
            </a:r>
            <a:r>
              <a:rPr lang="en-US" dirty="0" smtClean="0"/>
              <a:t>lack of funding </a:t>
            </a:r>
            <a:r>
              <a:rPr lang="en-US" dirty="0" smtClean="0"/>
              <a:t>are frequently cited</a:t>
            </a:r>
            <a:endParaRPr lang="en-US" dirty="0" smtClean="0"/>
          </a:p>
          <a:p>
            <a:endParaRPr lang="en-US" dirty="0" smtClean="0"/>
          </a:p>
          <a:p>
            <a:pPr lvl="2"/>
            <a:r>
              <a:rPr lang="en-US" dirty="0" smtClean="0"/>
              <a:t>Academic emphasis on P3 efficiency: </a:t>
            </a:r>
            <a:r>
              <a:rPr lang="en-US" dirty="0" smtClean="0"/>
              <a:t>easier </a:t>
            </a:r>
            <a:r>
              <a:rPr lang="en-US" dirty="0" smtClean="0"/>
              <a:t>to measure</a:t>
            </a:r>
          </a:p>
          <a:p>
            <a:pPr lvl="2"/>
            <a:r>
              <a:rPr lang="en-US" dirty="0" smtClean="0"/>
              <a:t>Industry emphasis on VfM studies: </a:t>
            </a:r>
            <a:r>
              <a:rPr lang="en-US" dirty="0" smtClean="0"/>
              <a:t>easier </a:t>
            </a:r>
            <a:r>
              <a:rPr lang="en-US" dirty="0" smtClean="0"/>
              <a:t>to communicate savings</a:t>
            </a:r>
          </a:p>
          <a:p>
            <a:pPr lvl="2"/>
            <a:r>
              <a:rPr lang="en-US" dirty="0" smtClean="0"/>
              <a:t>Media: </a:t>
            </a:r>
            <a:r>
              <a:rPr lang="en-US" dirty="0" smtClean="0"/>
              <a:t>easier </a:t>
            </a:r>
            <a:r>
              <a:rPr lang="en-US" dirty="0" smtClean="0"/>
              <a:t>to communicate lack of resources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What </a:t>
            </a:r>
            <a:r>
              <a:rPr lang="en-US" dirty="0" smtClean="0"/>
              <a:t>other </a:t>
            </a:r>
            <a:r>
              <a:rPr lang="en-US" dirty="0" smtClean="0"/>
              <a:t>goals </a:t>
            </a:r>
            <a:r>
              <a:rPr lang="en-US" dirty="0" smtClean="0"/>
              <a:t>does the </a:t>
            </a:r>
            <a:r>
              <a:rPr lang="en-US" dirty="0" smtClean="0"/>
              <a:t>public sector </a:t>
            </a:r>
            <a:r>
              <a:rPr lang="en-US" dirty="0" smtClean="0"/>
              <a:t>consider?</a:t>
            </a:r>
            <a:endParaRPr lang="en-US" dirty="0" smtClean="0"/>
          </a:p>
          <a:p>
            <a:pPr lvl="2"/>
            <a:r>
              <a:rPr lang="en-US" dirty="0"/>
              <a:t>Are project goals changing once P3 delivery </a:t>
            </a:r>
            <a:r>
              <a:rPr lang="en-US" dirty="0" smtClean="0"/>
              <a:t>is considered?</a:t>
            </a:r>
            <a:endParaRPr lang="en-US" dirty="0"/>
          </a:p>
          <a:p>
            <a:pPr lvl="2"/>
            <a:r>
              <a:rPr lang="en-US" dirty="0" smtClean="0"/>
              <a:t>Are the </a:t>
            </a:r>
            <a:r>
              <a:rPr lang="en-US" dirty="0" smtClean="0"/>
              <a:t>other goals </a:t>
            </a:r>
            <a:r>
              <a:rPr lang="en-US" dirty="0" smtClean="0"/>
              <a:t>achieved being communicated to the public?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034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Project selection using three criteria:</a:t>
            </a:r>
          </a:p>
          <a:p>
            <a:pPr lvl="1"/>
            <a:r>
              <a:rPr lang="en-US" sz="1800" dirty="0" smtClean="0"/>
              <a:t>Type of infrastructure: surface transportation</a:t>
            </a:r>
          </a:p>
          <a:p>
            <a:pPr lvl="1"/>
            <a:r>
              <a:rPr lang="en-US" sz="1800" dirty="0" smtClean="0"/>
              <a:t>Market maturity: financial close after 2003.</a:t>
            </a:r>
          </a:p>
          <a:p>
            <a:pPr lvl="1"/>
            <a:r>
              <a:rPr lang="en-US" sz="1800" dirty="0" smtClean="0"/>
              <a:t>Type of contract: long term engagement (DBFOM, DBFM, DBOM)</a:t>
            </a:r>
          </a:p>
          <a:p>
            <a:pPr lvl="2"/>
            <a:endParaRPr lang="en-US" dirty="0" smtClean="0"/>
          </a:p>
          <a:p>
            <a:r>
              <a:rPr lang="en-US" sz="2400" dirty="0"/>
              <a:t>Out of a </a:t>
            </a:r>
            <a:r>
              <a:rPr lang="en-US" sz="2400" dirty="0" smtClean="0"/>
              <a:t>22-project </a:t>
            </a:r>
            <a:r>
              <a:rPr lang="en-US" sz="2400" dirty="0"/>
              <a:t>universe, 6 projects </a:t>
            </a:r>
            <a:r>
              <a:rPr lang="en-US" sz="2400" dirty="0" smtClean="0"/>
              <a:t>selected</a:t>
            </a:r>
            <a:endParaRPr lang="en-US" sz="2400" dirty="0"/>
          </a:p>
          <a:p>
            <a:pPr lvl="1"/>
            <a:r>
              <a:rPr lang="en-US" sz="1800" dirty="0"/>
              <a:t>Virginia’s I-495 Express Lanes</a:t>
            </a:r>
          </a:p>
          <a:p>
            <a:pPr lvl="1"/>
            <a:r>
              <a:rPr lang="en-US" sz="1800" dirty="0"/>
              <a:t>Colorado’s U.S. 36 Express Lanes </a:t>
            </a:r>
          </a:p>
          <a:p>
            <a:pPr lvl="1"/>
            <a:r>
              <a:rPr lang="en-US" sz="1800" dirty="0"/>
              <a:t>Virginia’s I-95 Express Lanes</a:t>
            </a:r>
          </a:p>
          <a:p>
            <a:pPr lvl="1"/>
            <a:r>
              <a:rPr lang="en-US" sz="1800" dirty="0"/>
              <a:t>Florida’s Port of Miami Tunnel</a:t>
            </a:r>
          </a:p>
          <a:p>
            <a:pPr lvl="1"/>
            <a:r>
              <a:rPr lang="en-US" sz="1800" dirty="0"/>
              <a:t>California’s Presidio Parkway</a:t>
            </a:r>
          </a:p>
          <a:p>
            <a:pPr lvl="1"/>
            <a:r>
              <a:rPr lang="en-US" sz="1800" dirty="0"/>
              <a:t>Texas’ LBJ TEXpress Lanes</a:t>
            </a:r>
          </a:p>
          <a:p>
            <a:pPr lvl="2"/>
            <a:endParaRPr lang="en-US" dirty="0"/>
          </a:p>
          <a:p>
            <a:r>
              <a:rPr lang="en-US" sz="2400" dirty="0"/>
              <a:t>Methodology: interviews </a:t>
            </a:r>
            <a:r>
              <a:rPr lang="en-US" sz="2400" dirty="0" smtClean="0"/>
              <a:t>with participants, analysis of project documentation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P3 </a:t>
            </a:r>
            <a:r>
              <a:rPr lang="es-GT" dirty="0" err="1" smtClean="0"/>
              <a:t>Evidence</a:t>
            </a:r>
            <a:r>
              <a:rPr lang="es-GT" dirty="0" smtClean="0"/>
              <a:t> </a:t>
            </a:r>
            <a:r>
              <a:rPr lang="es-GT" dirty="0" err="1" smtClean="0"/>
              <a:t>Phase</a:t>
            </a:r>
            <a:r>
              <a:rPr lang="es-GT" dirty="0" smtClean="0"/>
              <a:t> 1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558101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Congestion </a:t>
            </a:r>
            <a:r>
              <a:rPr lang="en-US" dirty="0"/>
              <a:t>management and user </a:t>
            </a:r>
            <a:r>
              <a:rPr lang="en-US" dirty="0" smtClean="0"/>
              <a:t>experience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Travel time and average speed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I-495 </a:t>
            </a:r>
            <a:r>
              <a:rPr lang="en-US" dirty="0" smtClean="0"/>
              <a:t>&amp; </a:t>
            </a:r>
            <a:r>
              <a:rPr lang="en-US" dirty="0" smtClean="0"/>
              <a:t>I-95 Express Lanes. </a:t>
            </a:r>
            <a:r>
              <a:rPr lang="en-US" dirty="0" smtClean="0"/>
              <a:t>U.S. 36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Accessing </a:t>
            </a:r>
            <a:r>
              <a:rPr lang="en-US" dirty="0"/>
              <a:t>private-sector funding and </a:t>
            </a:r>
            <a:r>
              <a:rPr lang="en-US" dirty="0" smtClean="0"/>
              <a:t>financing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Private equity and loans.  Federal </a:t>
            </a:r>
            <a:r>
              <a:rPr lang="en-US" dirty="0" smtClean="0"/>
              <a:t>support</a:t>
            </a: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I-495 </a:t>
            </a:r>
            <a:r>
              <a:rPr lang="en-US" dirty="0"/>
              <a:t>&amp; </a:t>
            </a:r>
            <a:r>
              <a:rPr lang="en-US" dirty="0" smtClean="0"/>
              <a:t>I-95 Express Lanes. </a:t>
            </a:r>
            <a:r>
              <a:rPr lang="en-US" dirty="0" smtClean="0"/>
              <a:t>U.S. 36. Presidio Parkway. </a:t>
            </a:r>
            <a:r>
              <a:rPr lang="en-US" dirty="0"/>
              <a:t>Port of Miami </a:t>
            </a:r>
            <a:r>
              <a:rPr lang="en-US" dirty="0" smtClean="0"/>
              <a:t>Tunnel. LBJ </a:t>
            </a:r>
            <a:r>
              <a:rPr lang="en-US" dirty="0"/>
              <a:t>TEXpress </a:t>
            </a:r>
            <a:r>
              <a:rPr lang="en-US" dirty="0" smtClean="0"/>
              <a:t>Lanes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Accelerating </a:t>
            </a:r>
            <a:r>
              <a:rPr lang="en-US" dirty="0"/>
              <a:t>project </a:t>
            </a:r>
            <a:r>
              <a:rPr lang="en-US" dirty="0" smtClean="0"/>
              <a:t>delivery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Deliver </a:t>
            </a:r>
            <a:r>
              <a:rPr lang="en-US" dirty="0" smtClean="0"/>
              <a:t>project earlier</a:t>
            </a: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I-495 Express Lanes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sz="2900" dirty="0"/>
              <a:t>Cost, schedule, and facility or service </a:t>
            </a:r>
            <a:r>
              <a:rPr lang="en-US" sz="2900" dirty="0" smtClean="0"/>
              <a:t>quality/certainty</a:t>
            </a:r>
            <a:endParaRPr lang="en-US" sz="2900" dirty="0"/>
          </a:p>
          <a:p>
            <a:pPr lvl="1">
              <a:spcAft>
                <a:spcPts val="600"/>
              </a:spcAft>
            </a:pPr>
            <a:r>
              <a:rPr lang="en-US" dirty="0"/>
              <a:t>Relevant for large scale projects, particularly tunnels after the Big Dig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Port of Miami Tunnel. LBJ TEXpress Lanes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Objectives Identified &amp; Evidence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05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Accessing private-sector expertise and innovation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sz="1700" dirty="0"/>
              <a:t>Bored tunnel technology in Port of Miami Tunnel 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sz="1700" dirty="0"/>
              <a:t>Trench and cantilever design in LBJ TEXpress Lanes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sz="1700" dirty="0"/>
              <a:t>Modified design and </a:t>
            </a:r>
            <a:r>
              <a:rPr lang="en-US" sz="1700" dirty="0" smtClean="0"/>
              <a:t>electronic tolling in </a:t>
            </a:r>
            <a:r>
              <a:rPr lang="en-US" sz="1700" dirty="0"/>
              <a:t>I-495 Express Lanes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Risk </a:t>
            </a:r>
            <a:r>
              <a:rPr lang="en-US" sz="2000" dirty="0"/>
              <a:t>management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sz="1700" dirty="0"/>
              <a:t>Geotechnical risk in Port of Miami Tunnel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sz="1700" dirty="0"/>
              <a:t>Debt repayment in </a:t>
            </a:r>
            <a:r>
              <a:rPr lang="en-US" sz="1700" dirty="0" smtClean="0"/>
              <a:t>I-495 </a:t>
            </a:r>
            <a:r>
              <a:rPr lang="en-US" sz="1700" dirty="0"/>
              <a:t>&amp; </a:t>
            </a:r>
            <a:r>
              <a:rPr lang="en-US" sz="1700" dirty="0" smtClean="0"/>
              <a:t>I-95 Express Lanes, </a:t>
            </a:r>
            <a:r>
              <a:rPr lang="en-US" sz="1700" dirty="0"/>
              <a:t>U.S. 36, Presidio Parkway, LBJ TEXpress Lanes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Increase transit infrastructure and funding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sz="1700" dirty="0"/>
              <a:t>Project funding allows </a:t>
            </a:r>
            <a:r>
              <a:rPr lang="en-US" sz="1700" dirty="0" smtClean="0"/>
              <a:t>combination of </a:t>
            </a:r>
            <a:r>
              <a:rPr lang="en-US" sz="1700" dirty="0"/>
              <a:t>different objectives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sz="1700" dirty="0"/>
              <a:t>U.S. </a:t>
            </a:r>
            <a:r>
              <a:rPr lang="en-US" sz="1700" dirty="0" smtClean="0"/>
              <a:t>36.  </a:t>
            </a:r>
            <a:r>
              <a:rPr lang="en-US" sz="1700" dirty="0" smtClean="0"/>
              <a:t>I-95/I-395 Express Lanes (</a:t>
            </a:r>
            <a:r>
              <a:rPr lang="en-US" sz="1700" dirty="0" smtClean="0"/>
              <a:t>extension)</a:t>
            </a:r>
            <a:endParaRPr lang="en-US" sz="1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Objectives Identified &amp; Evidence</a:t>
            </a:r>
          </a:p>
        </p:txBody>
      </p:sp>
    </p:spTree>
    <p:extLst>
      <p:ext uri="{BB962C8B-B14F-4D97-AF65-F5344CB8AC3E}">
        <p14:creationId xmlns:p14="http://schemas.microsoft.com/office/powerpoint/2010/main" val="4183182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80700" cy="41661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Multiple </a:t>
            </a:r>
            <a:r>
              <a:rPr lang="en-US" sz="2000" dirty="0" smtClean="0"/>
              <a:t>objectives</a:t>
            </a:r>
            <a:endParaRPr lang="en-US" sz="2000" dirty="0"/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sz="1700" dirty="0"/>
              <a:t>Not </a:t>
            </a:r>
            <a:r>
              <a:rPr lang="en-US" sz="1700" dirty="0" smtClean="0"/>
              <a:t>all goals related to efficiency </a:t>
            </a:r>
            <a:r>
              <a:rPr lang="en-US" sz="1700" dirty="0"/>
              <a:t>gains or </a:t>
            </a:r>
            <a:r>
              <a:rPr lang="en-US" sz="1700" dirty="0" smtClean="0"/>
              <a:t>private sector </a:t>
            </a:r>
            <a:r>
              <a:rPr lang="en-US" sz="1700" dirty="0"/>
              <a:t>funding</a:t>
            </a:r>
          </a:p>
          <a:p>
            <a:pPr lvl="1"/>
            <a:endParaRPr lang="en-US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/>
              <a:t>Goal </a:t>
            </a:r>
            <a:r>
              <a:rPr lang="en-US" sz="2000" dirty="0"/>
              <a:t>achievement</a:t>
            </a:r>
          </a:p>
          <a:p>
            <a:pPr lvl="1"/>
            <a:r>
              <a:rPr lang="en-US" sz="1700" dirty="0" smtClean="0"/>
              <a:t>Not all goals are measured and </a:t>
            </a:r>
            <a:r>
              <a:rPr lang="en-US" sz="1700" dirty="0" smtClean="0"/>
              <a:t>disclosed (e.g</a:t>
            </a:r>
            <a:r>
              <a:rPr lang="en-US" sz="1700" dirty="0" smtClean="0"/>
              <a:t>., redevelopment, tolling </a:t>
            </a:r>
            <a:r>
              <a:rPr lang="en-US" sz="1700" dirty="0" smtClean="0"/>
              <a:t>improvements)</a:t>
            </a:r>
            <a:endParaRPr lang="en-US" sz="1700" dirty="0" smtClean="0"/>
          </a:p>
          <a:p>
            <a:pPr lvl="1"/>
            <a:r>
              <a:rPr lang="en-US" sz="1700" dirty="0" smtClean="0"/>
              <a:t>Overall </a:t>
            </a:r>
            <a:r>
              <a:rPr lang="en-US" sz="1700" dirty="0" smtClean="0"/>
              <a:t>goals are achieved</a:t>
            </a:r>
            <a:endParaRPr lang="en-US" sz="1700" dirty="0" smtClean="0"/>
          </a:p>
          <a:p>
            <a:pPr lvl="1"/>
            <a:r>
              <a:rPr lang="en-US" sz="1700" dirty="0" smtClean="0"/>
              <a:t>There are exceptions (</a:t>
            </a:r>
            <a:r>
              <a:rPr lang="en-US" sz="1700" dirty="0" smtClean="0"/>
              <a:t>e.g., on-time delivery for U.S. 36)</a:t>
            </a:r>
            <a:endParaRPr lang="en-US" sz="1700" dirty="0"/>
          </a:p>
          <a:p>
            <a:pPr lvl="1"/>
            <a:endParaRPr lang="en-US" dirty="0"/>
          </a:p>
          <a:p>
            <a:pPr>
              <a:spcAft>
                <a:spcPts val="600"/>
              </a:spcAft>
            </a:pPr>
            <a:r>
              <a:rPr lang="en-US" sz="2000" dirty="0"/>
              <a:t>Transparency practices gaps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sz="1700" dirty="0" smtClean="0"/>
              <a:t>Disclosure </a:t>
            </a:r>
            <a:r>
              <a:rPr lang="en-US" sz="1700" dirty="0"/>
              <a:t>is not citizen friendly across states and projects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936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How </a:t>
            </a:r>
            <a:r>
              <a:rPr lang="en-US" sz="2000" dirty="0" smtClean="0"/>
              <a:t>can public </a:t>
            </a:r>
            <a:r>
              <a:rPr lang="en-US" sz="2000" dirty="0"/>
              <a:t>agencies </a:t>
            </a:r>
            <a:r>
              <a:rPr lang="en-US" sz="2000" dirty="0" smtClean="0"/>
              <a:t>broaden P3 objectives, communicate more effectively?</a:t>
            </a:r>
            <a:endParaRPr lang="en-US" sz="2000" dirty="0" smtClean="0"/>
          </a:p>
          <a:p>
            <a:endParaRPr lang="en-US" sz="2000" dirty="0"/>
          </a:p>
          <a:p>
            <a:pPr lvl="1"/>
            <a:r>
              <a:rPr lang="en-US" sz="1700" dirty="0"/>
              <a:t>Consider private sector involvement earlier to adopt </a:t>
            </a:r>
            <a:r>
              <a:rPr lang="en-US" sz="1700" dirty="0" smtClean="0"/>
              <a:t>ATCs </a:t>
            </a:r>
            <a:r>
              <a:rPr lang="en-US" sz="1700" dirty="0" smtClean="0"/>
              <a:t>(I-495 </a:t>
            </a:r>
            <a:r>
              <a:rPr lang="en-US" sz="1700" dirty="0"/>
              <a:t>Express Lanes </a:t>
            </a:r>
            <a:r>
              <a:rPr lang="en-US" sz="1700" dirty="0" smtClean="0"/>
              <a:t>vs Presidio </a:t>
            </a:r>
            <a:r>
              <a:rPr lang="en-US" sz="1700" dirty="0"/>
              <a:t>Parkway)</a:t>
            </a:r>
          </a:p>
          <a:p>
            <a:pPr lvl="1"/>
            <a:endParaRPr lang="en-US" sz="1700" dirty="0" smtClean="0"/>
          </a:p>
          <a:p>
            <a:pPr lvl="1"/>
            <a:r>
              <a:rPr lang="en-US" sz="1700" dirty="0" smtClean="0"/>
              <a:t>Measure the </a:t>
            </a:r>
            <a:r>
              <a:rPr lang="en-US" sz="1700" dirty="0"/>
              <a:t>status </a:t>
            </a:r>
            <a:r>
              <a:rPr lang="en-US" sz="1700" dirty="0" smtClean="0"/>
              <a:t>quo (e.g., </a:t>
            </a:r>
            <a:r>
              <a:rPr lang="en-US" sz="1700" dirty="0"/>
              <a:t>public sector tolling </a:t>
            </a:r>
            <a:r>
              <a:rPr lang="en-US" sz="1700" dirty="0" smtClean="0"/>
              <a:t>collection, maintenance &amp; neglect costs, etc</a:t>
            </a:r>
            <a:r>
              <a:rPr lang="en-US" sz="1700" dirty="0" smtClean="0"/>
              <a:t>.)</a:t>
            </a:r>
            <a:endParaRPr lang="en-US" sz="1700" dirty="0" smtClean="0"/>
          </a:p>
          <a:p>
            <a:pPr lvl="2"/>
            <a:endParaRPr lang="en-US" sz="1300" dirty="0" smtClean="0"/>
          </a:p>
          <a:p>
            <a:pPr lvl="1"/>
            <a:r>
              <a:rPr lang="en-US" sz="1700" dirty="0" smtClean="0"/>
              <a:t>Measure direct and indirect </a:t>
            </a:r>
            <a:r>
              <a:rPr lang="en-US" sz="1700" dirty="0" smtClean="0"/>
              <a:t>outcomes (e.g., </a:t>
            </a:r>
            <a:r>
              <a:rPr lang="en-US" sz="1700" dirty="0" smtClean="0"/>
              <a:t>redevelopment, accident reduction, etc</a:t>
            </a:r>
            <a:r>
              <a:rPr lang="en-US" sz="1700" dirty="0" smtClean="0"/>
              <a:t>.)</a:t>
            </a:r>
            <a:endParaRPr lang="en-US" sz="1700" dirty="0" smtClean="0"/>
          </a:p>
          <a:p>
            <a:pPr lvl="2"/>
            <a:endParaRPr lang="en-US" sz="1300" dirty="0" smtClean="0"/>
          </a:p>
          <a:p>
            <a:pPr lvl="1"/>
            <a:r>
              <a:rPr lang="en-US" sz="1700" dirty="0" smtClean="0"/>
              <a:t>Measure impact and provide </a:t>
            </a:r>
            <a:r>
              <a:rPr lang="en-US" sz="1700" dirty="0" smtClean="0"/>
              <a:t>before-after </a:t>
            </a:r>
            <a:r>
              <a:rPr lang="en-US" sz="1700" dirty="0"/>
              <a:t>analysis</a:t>
            </a:r>
            <a:r>
              <a:rPr lang="en-US" sz="1700" dirty="0" smtClean="0"/>
              <a:t>, and results-vs-projection analysis</a:t>
            </a:r>
          </a:p>
          <a:p>
            <a:pPr lvl="2"/>
            <a:endParaRPr lang="en-US" sz="1300" dirty="0"/>
          </a:p>
          <a:p>
            <a:pPr lvl="1"/>
            <a:r>
              <a:rPr lang="en-US" sz="1700" dirty="0" smtClean="0"/>
              <a:t>Introduce transparency </a:t>
            </a:r>
            <a:r>
              <a:rPr lang="en-US" sz="1700" dirty="0"/>
              <a:t>practices </a:t>
            </a:r>
            <a:r>
              <a:rPr lang="en-US" sz="1700" dirty="0" smtClean="0"/>
              <a:t>to </a:t>
            </a:r>
            <a:r>
              <a:rPr lang="en-US" sz="1700" dirty="0"/>
              <a:t>improve public </a:t>
            </a:r>
            <a:r>
              <a:rPr lang="en-US" sz="1700" dirty="0" smtClean="0"/>
              <a:t>trust</a:t>
            </a:r>
          </a:p>
          <a:p>
            <a:pPr lvl="1"/>
            <a:endParaRPr lang="en-US" sz="1700" dirty="0"/>
          </a:p>
          <a:p>
            <a:pPr lvl="1"/>
            <a:r>
              <a:rPr lang="en-US" sz="1700" dirty="0" smtClean="0"/>
              <a:t>Introduce value capture opportunities to diminish political opposition blocking P3 benefits</a:t>
            </a:r>
            <a:endParaRPr lang="en-US" sz="1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903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Final report for cases 1-6 available in July.</a:t>
            </a:r>
          </a:p>
          <a:p>
            <a:endParaRPr lang="en-US" dirty="0"/>
          </a:p>
          <a:p>
            <a:r>
              <a:rPr lang="en-US" dirty="0" smtClean="0"/>
              <a:t>Extending work with 3 additional cases (tentatively Ohio River Bridges, Goethals, Midtown Tunnel)</a:t>
            </a:r>
          </a:p>
          <a:p>
            <a:endParaRPr lang="en-US" dirty="0"/>
          </a:p>
          <a:p>
            <a:r>
              <a:rPr lang="en-US" dirty="0" smtClean="0"/>
              <a:t>Seeking additional support/partners for remaining 13 cases</a:t>
            </a:r>
          </a:p>
          <a:p>
            <a:endParaRPr lang="en-US" dirty="0"/>
          </a:p>
          <a:p>
            <a:r>
              <a:rPr lang="en-US" dirty="0" smtClean="0"/>
              <a:t>Outreach/dissemination to elected officials, decision makers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318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92569"/>
            <a:ext cx="9144000" cy="2387600"/>
          </a:xfrm>
        </p:spPr>
        <p:txBody>
          <a:bodyPr/>
          <a:lstStyle/>
          <a:p>
            <a:r>
              <a:rPr lang="en-US" dirty="0" smtClean="0"/>
              <a:t>P3 EVIDENCE PROJECT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79287" y="3293520"/>
            <a:ext cx="70334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Jonathan </a:t>
            </a:r>
            <a:r>
              <a:rPr lang="en-US" sz="2000" b="1" dirty="0">
                <a:solidFill>
                  <a:schemeClr val="bg1"/>
                </a:solidFill>
              </a:rPr>
              <a:t>L. </a:t>
            </a:r>
            <a:r>
              <a:rPr lang="en-US" sz="2000" b="1" dirty="0" smtClean="0">
                <a:solidFill>
                  <a:schemeClr val="bg1"/>
                </a:solidFill>
              </a:rPr>
              <a:t>Gifford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George Mason </a:t>
            </a:r>
            <a:r>
              <a:rPr lang="en-US" sz="2000" b="1" dirty="0" smtClean="0">
                <a:solidFill>
                  <a:schemeClr val="bg1"/>
                </a:solidFill>
              </a:rPr>
              <a:t>University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Center for Transportation Public-Private Partnership Policy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725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2014</TotalTime>
  <Words>571</Words>
  <Application>Microsoft Macintosh PowerPoint</Application>
  <PresentationFormat>Widescreen</PresentationFormat>
  <Paragraphs>94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Arial</vt:lpstr>
      <vt:lpstr>Office Theme</vt:lpstr>
      <vt:lpstr>P3 EVIDENCE PROJECT</vt:lpstr>
      <vt:lpstr>Motivation</vt:lpstr>
      <vt:lpstr>P3 Evidence Phase 1</vt:lpstr>
      <vt:lpstr>Main Objectives Identified &amp; Evidence</vt:lpstr>
      <vt:lpstr>Main Objectives Identified &amp; Evidence</vt:lpstr>
      <vt:lpstr>Findings</vt:lpstr>
      <vt:lpstr>Discussion</vt:lpstr>
      <vt:lpstr>What’s Next?</vt:lpstr>
      <vt:lpstr>P3 EVIDENCE PROJECT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Jillian Haynes</dc:creator>
  <cp:lastModifiedBy>Jonathan Gifford</cp:lastModifiedBy>
  <cp:revision>50</cp:revision>
  <dcterms:created xsi:type="dcterms:W3CDTF">2016-11-30T18:57:53Z</dcterms:created>
  <dcterms:modified xsi:type="dcterms:W3CDTF">2017-06-11T21:33:25Z</dcterms:modified>
</cp:coreProperties>
</file>